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lsx" ContentType="application/vnd.openxmlformats-officedocument.spreadsheetml.sheet"/>
  <Default Extension="xml" ContentType="application/xml"/>
  <Default Extension="xzpi0sSQmj1ICxaKQ71yWjv"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86"/>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1" r:id="rId15"/>
    <p:sldId id="270" r:id="rId16"/>
    <p:sldId id="272" r:id="rId17"/>
    <p:sldId id="273" r:id="rId18"/>
    <p:sldId id="274" r:id="rId19"/>
    <p:sldId id="275" r:id="rId20"/>
    <p:sldId id="277" r:id="rId21"/>
    <p:sldId id="276" r:id="rId22"/>
    <p:sldId id="278" r:id="rId23"/>
    <p:sldId id="279" r:id="rId24"/>
    <p:sldId id="280" r:id="rId25"/>
    <p:sldId id="325" r:id="rId26"/>
    <p:sldId id="283" r:id="rId27"/>
    <p:sldId id="284" r:id="rId28"/>
    <p:sldId id="282" r:id="rId29"/>
    <p:sldId id="285" r:id="rId30"/>
    <p:sldId id="286" r:id="rId31"/>
    <p:sldId id="287" r:id="rId32"/>
    <p:sldId id="288" r:id="rId33"/>
    <p:sldId id="289" r:id="rId34"/>
    <p:sldId id="290" r:id="rId35"/>
    <p:sldId id="291" r:id="rId36"/>
    <p:sldId id="292" r:id="rId37"/>
    <p:sldId id="293" r:id="rId38"/>
    <p:sldId id="295" r:id="rId39"/>
    <p:sldId id="294"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8" r:id="rId70"/>
    <p:sldId id="326" r:id="rId71"/>
    <p:sldId id="327" r:id="rId72"/>
    <p:sldId id="329" r:id="rId73"/>
    <p:sldId id="331" r:id="rId74"/>
    <p:sldId id="330" r:id="rId75"/>
    <p:sldId id="332" r:id="rId76"/>
    <p:sldId id="333" r:id="rId77"/>
    <p:sldId id="334" r:id="rId78"/>
    <p:sldId id="335" r:id="rId79"/>
    <p:sldId id="336" r:id="rId80"/>
    <p:sldId id="337" r:id="rId81"/>
    <p:sldId id="338" r:id="rId82"/>
    <p:sldId id="339" r:id="rId83"/>
    <p:sldId id="340" r:id="rId84"/>
    <p:sldId id="341" r:id="rId8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rigi Indivar" initials="PI" lastIdx="1" clrIdx="0">
    <p:extLst>
      <p:ext uri="{19B8F6BF-5375-455C-9EA6-DF929625EA0E}">
        <p15:presenceInfo xmlns:p15="http://schemas.microsoft.com/office/powerpoint/2012/main" userId="fc9cae9b3b04d2c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366FF"/>
    <a:srgbClr val="FF9900"/>
    <a:srgbClr val="A6A1A1"/>
    <a:srgbClr val="978DF5"/>
    <a:srgbClr val="2EA11F"/>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842" autoAdjust="0"/>
  </p:normalViewPr>
  <p:slideViewPr>
    <p:cSldViewPr snapToGrid="0">
      <p:cViewPr varScale="1">
        <p:scale>
          <a:sx n="68" d="100"/>
          <a:sy n="68" d="100"/>
        </p:scale>
        <p:origin x="616" y="5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No. of Vulnerabilities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2-C0A8-49F3-9C9D-062A01A1668E}"/>
              </c:ext>
            </c:extLst>
          </c:dPt>
          <c:dPt>
            <c:idx val="1"/>
            <c:bubble3D val="0"/>
            <c:spPr>
              <a:solidFill>
                <a:srgbClr val="FF9900"/>
              </a:solidFill>
              <a:ln w="19050">
                <a:solidFill>
                  <a:schemeClr val="lt1"/>
                </a:solidFill>
              </a:ln>
              <a:effectLst/>
            </c:spPr>
            <c:extLst>
              <c:ext xmlns:c16="http://schemas.microsoft.com/office/drawing/2014/chart" uri="{C3380CC4-5D6E-409C-BE32-E72D297353CC}">
                <c16:uniqueId val="{00000003-C0A8-49F3-9C9D-062A01A1668E}"/>
              </c:ext>
            </c:extLst>
          </c:dPt>
          <c:dPt>
            <c:idx val="2"/>
            <c:bubble3D val="0"/>
            <c:spPr>
              <a:solidFill>
                <a:srgbClr val="FFFF00"/>
              </a:solidFill>
              <a:ln w="19050">
                <a:solidFill>
                  <a:schemeClr val="lt1"/>
                </a:solidFill>
              </a:ln>
              <a:effectLst/>
            </c:spPr>
            <c:extLst>
              <c:ext xmlns:c16="http://schemas.microsoft.com/office/drawing/2014/chart" uri="{C3380CC4-5D6E-409C-BE32-E72D297353CC}">
                <c16:uniqueId val="{00000004-C0A8-49F3-9C9D-062A01A1668E}"/>
              </c:ext>
            </c:extLst>
          </c:dPt>
          <c:dPt>
            <c:idx val="3"/>
            <c:bubble3D val="0"/>
            <c:spPr>
              <a:solidFill>
                <a:srgbClr val="2EA11F"/>
              </a:solidFill>
              <a:ln w="19050">
                <a:solidFill>
                  <a:schemeClr val="lt1"/>
                </a:solidFill>
              </a:ln>
              <a:effectLst/>
            </c:spPr>
            <c:extLst>
              <c:ext xmlns:c16="http://schemas.microsoft.com/office/drawing/2014/chart" uri="{C3380CC4-5D6E-409C-BE32-E72D297353CC}">
                <c16:uniqueId val="{00000005-C0A8-49F3-9C9D-062A01A1668E}"/>
              </c:ext>
            </c:extLst>
          </c:dPt>
          <c:cat>
            <c:strRef>
              <c:f>Sheet1!$A$2:$A$5</c:f>
              <c:strCache>
                <c:ptCount val="4"/>
                <c:pt idx="0">
                  <c:v>Critical</c:v>
                </c:pt>
                <c:pt idx="1">
                  <c:v>High</c:v>
                </c:pt>
                <c:pt idx="2">
                  <c:v>Medium</c:v>
                </c:pt>
                <c:pt idx="3">
                  <c:v>Low</c:v>
                </c:pt>
              </c:strCache>
            </c:strRef>
          </c:cat>
          <c:val>
            <c:numRef>
              <c:f>Sheet1!$B$2:$B$5</c:f>
              <c:numCache>
                <c:formatCode>General</c:formatCode>
                <c:ptCount val="4"/>
                <c:pt idx="0">
                  <c:v>2</c:v>
                </c:pt>
                <c:pt idx="1">
                  <c:v>13</c:v>
                </c:pt>
                <c:pt idx="2">
                  <c:v>15</c:v>
                </c:pt>
                <c:pt idx="3">
                  <c:v>1.2</c:v>
                </c:pt>
              </c:numCache>
            </c:numRef>
          </c:val>
          <c:extLst>
            <c:ext xmlns:c16="http://schemas.microsoft.com/office/drawing/2014/chart" uri="{C3380CC4-5D6E-409C-BE32-E72D297353CC}">
              <c16:uniqueId val="{00000000-C0A8-49F3-9C9D-062A01A1668E}"/>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1-05-24T16:09:15.535" idx="1">
    <p:pos x="10" y="10"/>
    <p:text/>
    <p:extLst>
      <p:ext uri="{C676402C-5697-4E1C-873F-D02D1690AC5C}">
        <p15:threadingInfo xmlns:p15="http://schemas.microsoft.com/office/powerpoint/2012/main" timeZoneBias="-330"/>
      </p:ext>
    </p:extLst>
  </p:cm>
</p:cmLst>
</file>

<file path=ppt/diagrams/_rels/data1.xml.rels><?xml version="1.0" encoding="UTF-8" standalone="yes"?>
<Relationships xmlns="http://schemas.openxmlformats.org/package/2006/relationships"><Relationship Id="rId2" Type="http://schemas.openxmlformats.org/officeDocument/2006/relationships/hyperlink" Target="http://www.varupathak.in/m1ss10n.zip" TargetMode="External"/><Relationship Id="rId1" Type="http://schemas.openxmlformats.org/officeDocument/2006/relationships/hyperlink" Target="http://testphp.vulnweb.com/" TargetMode="External"/></Relationships>
</file>

<file path=ppt/diagrams/_rels/drawing1.xml.rels><?xml version="1.0" encoding="UTF-8" standalone="yes"?>
<Relationships xmlns="http://schemas.openxmlformats.org/package/2006/relationships"><Relationship Id="rId2" Type="http://schemas.openxmlformats.org/officeDocument/2006/relationships/hyperlink" Target="http://www.varupathak.in/m1ss10n.zip" TargetMode="External"/><Relationship Id="rId1" Type="http://schemas.openxmlformats.org/officeDocument/2006/relationships/hyperlink" Target="http://testphp.vulnweb.com/"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580424-1BFB-4CC4-8800-25CC58B211B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7D44829E-0368-41DF-B637-565042B40BBA}">
      <dgm:prSet/>
      <dgm:spPr>
        <a:gradFill rotWithShape="0">
          <a:gsLst>
            <a:gs pos="100000">
              <a:schemeClr val="bg1">
                <a:lumMod val="85000"/>
              </a:schemeClr>
            </a:gs>
            <a:gs pos="76000">
              <a:srgbClr val="00B0F0"/>
            </a:gs>
          </a:gsLst>
          <a:lin ang="5400000" scaled="1"/>
        </a:gradFill>
      </dgm:spPr>
      <dgm:t>
        <a:bodyPr/>
        <a:lstStyle/>
        <a:p>
          <a:r>
            <a:rPr lang="en-US" b="0" i="0" dirty="0"/>
            <a:t>Perform a VA on </a:t>
          </a:r>
          <a:r>
            <a:rPr lang="en-US" b="0" i="0" dirty="0">
              <a:hlinkClick xmlns:r="http://schemas.openxmlformats.org/officeDocument/2006/relationships" r:id="rId1"/>
            </a:rPr>
            <a:t>testphp.vulnweb.com</a:t>
          </a:r>
          <a:endParaRPr lang="en-IN" dirty="0"/>
        </a:p>
      </dgm:t>
    </dgm:pt>
    <dgm:pt modelId="{5C402723-DA06-46B8-818C-F95C1BF24965}" type="parTrans" cxnId="{359B7CB7-1E9C-40C6-9AA2-A17F071F920C}">
      <dgm:prSet/>
      <dgm:spPr/>
      <dgm:t>
        <a:bodyPr/>
        <a:lstStyle/>
        <a:p>
          <a:endParaRPr lang="en-IN"/>
        </a:p>
      </dgm:t>
    </dgm:pt>
    <dgm:pt modelId="{16D90F88-84AA-41AA-AE48-47D87CEE9C68}" type="sibTrans" cxnId="{359B7CB7-1E9C-40C6-9AA2-A17F071F920C}">
      <dgm:prSet/>
      <dgm:spPr/>
      <dgm:t>
        <a:bodyPr/>
        <a:lstStyle/>
        <a:p>
          <a:endParaRPr lang="en-IN"/>
        </a:p>
      </dgm:t>
    </dgm:pt>
    <dgm:pt modelId="{154E19B6-FD90-43EA-ACDA-38CD032744AA}">
      <dgm:prSet/>
      <dgm:spPr>
        <a:gradFill rotWithShape="0">
          <a:gsLst>
            <a:gs pos="100000">
              <a:schemeClr val="bg1">
                <a:lumMod val="85000"/>
              </a:schemeClr>
            </a:gs>
            <a:gs pos="76000">
              <a:srgbClr val="00B0F0"/>
            </a:gs>
          </a:gsLst>
          <a:lin ang="5400000" scaled="1"/>
        </a:gradFill>
      </dgm:spPr>
      <dgm:t>
        <a:bodyPr/>
        <a:lstStyle/>
        <a:p>
          <a:r>
            <a:rPr lang="en-US" b="0" i="0"/>
            <a:t>Perform a VA on your host machine/virtual machine</a:t>
          </a:r>
          <a:endParaRPr lang="en-IN"/>
        </a:p>
      </dgm:t>
    </dgm:pt>
    <dgm:pt modelId="{4E7CB35F-CF2A-4488-B95E-F4BD38A6A12A}" type="parTrans" cxnId="{E6328F7B-C5E0-4AB7-872B-AFAE5484D99E}">
      <dgm:prSet/>
      <dgm:spPr/>
      <dgm:t>
        <a:bodyPr/>
        <a:lstStyle/>
        <a:p>
          <a:endParaRPr lang="en-IN"/>
        </a:p>
      </dgm:t>
    </dgm:pt>
    <dgm:pt modelId="{6E48D1B6-E5B2-4A2F-A591-9C6BD05E6A42}" type="sibTrans" cxnId="{E6328F7B-C5E0-4AB7-872B-AFAE5484D99E}">
      <dgm:prSet/>
      <dgm:spPr/>
      <dgm:t>
        <a:bodyPr/>
        <a:lstStyle/>
        <a:p>
          <a:endParaRPr lang="en-IN"/>
        </a:p>
      </dgm:t>
    </dgm:pt>
    <dgm:pt modelId="{B82B67F7-ACAD-435C-A072-F66611DC6E7C}">
      <dgm:prSet/>
      <dgm:spPr>
        <a:gradFill rotWithShape="0">
          <a:gsLst>
            <a:gs pos="100000">
              <a:schemeClr val="bg1">
                <a:lumMod val="85000"/>
              </a:schemeClr>
            </a:gs>
            <a:gs pos="76000">
              <a:srgbClr val="00B0F0"/>
            </a:gs>
          </a:gsLst>
          <a:lin ang="5400000" scaled="1"/>
        </a:gradFill>
      </dgm:spPr>
      <dgm:t>
        <a:bodyPr/>
        <a:lstStyle/>
        <a:p>
          <a:r>
            <a:rPr lang="en-US" b="0" i="0"/>
            <a:t>Prepare Customised report of both VA</a:t>
          </a:r>
          <a:endParaRPr lang="en-IN"/>
        </a:p>
      </dgm:t>
    </dgm:pt>
    <dgm:pt modelId="{DC1A16FD-1C3C-4239-B1DF-140E8BE1BF02}" type="parTrans" cxnId="{134B9F1E-3EAD-47ED-AE46-C14C0C1178FA}">
      <dgm:prSet/>
      <dgm:spPr/>
      <dgm:t>
        <a:bodyPr/>
        <a:lstStyle/>
        <a:p>
          <a:endParaRPr lang="en-IN"/>
        </a:p>
      </dgm:t>
    </dgm:pt>
    <dgm:pt modelId="{FEB7E4E0-9389-4939-8CA2-83B2237F0814}" type="sibTrans" cxnId="{134B9F1E-3EAD-47ED-AE46-C14C0C1178FA}">
      <dgm:prSet/>
      <dgm:spPr/>
      <dgm:t>
        <a:bodyPr/>
        <a:lstStyle/>
        <a:p>
          <a:endParaRPr lang="en-IN"/>
        </a:p>
      </dgm:t>
    </dgm:pt>
    <dgm:pt modelId="{7C1C9FA1-663C-4D9E-BC2E-FCABD1CB7865}">
      <dgm:prSet/>
      <dgm:spPr>
        <a:gradFill rotWithShape="0">
          <a:gsLst>
            <a:gs pos="100000">
              <a:schemeClr val="bg1">
                <a:lumMod val="85000"/>
              </a:schemeClr>
            </a:gs>
            <a:gs pos="76000">
              <a:srgbClr val="00B0F0"/>
            </a:gs>
          </a:gsLst>
          <a:lin ang="5400000" scaled="1"/>
        </a:gradFill>
      </dgm:spPr>
      <dgm:t>
        <a:bodyPr/>
        <a:lstStyle/>
        <a:p>
          <a:r>
            <a:rPr lang="en-US" b="0" i="0" dirty="0"/>
            <a:t>Find the password of username hidden in the following directory </a:t>
          </a:r>
          <a:r>
            <a:rPr lang="en-US" b="0" i="0" dirty="0">
              <a:hlinkClick xmlns:r="http://schemas.openxmlformats.org/officeDocument/2006/relationships" r:id="rId2"/>
            </a:rPr>
            <a:t>www.varupathak.in/m1ss10n.zip</a:t>
          </a:r>
          <a:endParaRPr lang="en-IN" dirty="0"/>
        </a:p>
      </dgm:t>
    </dgm:pt>
    <dgm:pt modelId="{92701C51-4815-4BF5-9BAE-085BC4A6AF09}" type="parTrans" cxnId="{AFAA9875-DC92-4A67-B5C9-A7053719ACF1}">
      <dgm:prSet/>
      <dgm:spPr/>
      <dgm:t>
        <a:bodyPr/>
        <a:lstStyle/>
        <a:p>
          <a:endParaRPr lang="en-IN"/>
        </a:p>
      </dgm:t>
    </dgm:pt>
    <dgm:pt modelId="{FB5D2F5B-476A-4624-A71E-E9EC6480B346}" type="sibTrans" cxnId="{AFAA9875-DC92-4A67-B5C9-A7053719ACF1}">
      <dgm:prSet/>
      <dgm:spPr/>
      <dgm:t>
        <a:bodyPr/>
        <a:lstStyle/>
        <a:p>
          <a:endParaRPr lang="en-IN"/>
        </a:p>
      </dgm:t>
    </dgm:pt>
    <dgm:pt modelId="{4F4D9AF4-EA73-4C29-B612-7B55222E21AC}">
      <dgm:prSet/>
      <dgm:spPr>
        <a:gradFill rotWithShape="0">
          <a:gsLst>
            <a:gs pos="100000">
              <a:schemeClr val="bg1">
                <a:lumMod val="85000"/>
              </a:schemeClr>
            </a:gs>
            <a:gs pos="76000">
              <a:srgbClr val="00B0F0"/>
            </a:gs>
          </a:gsLst>
          <a:lin ang="5400000" scaled="1"/>
        </a:gradFill>
      </dgm:spPr>
      <dgm:t>
        <a:bodyPr/>
        <a:lstStyle/>
        <a:p>
          <a:r>
            <a:rPr lang="en-US" b="0" i="0" dirty="0"/>
            <a:t>Find a way to hide a video behind the image and run it.</a:t>
          </a:r>
          <a:endParaRPr lang="en-IN" dirty="0"/>
        </a:p>
      </dgm:t>
    </dgm:pt>
    <dgm:pt modelId="{26AC5412-1FCA-453F-BC05-AE8D88282072}" type="parTrans" cxnId="{C4E41E1B-9AAD-432C-9166-7171AB282C5F}">
      <dgm:prSet/>
      <dgm:spPr/>
      <dgm:t>
        <a:bodyPr/>
        <a:lstStyle/>
        <a:p>
          <a:endParaRPr lang="en-IN"/>
        </a:p>
      </dgm:t>
    </dgm:pt>
    <dgm:pt modelId="{2E9587BC-27FE-4463-AB4C-0D00ADC82FE9}" type="sibTrans" cxnId="{C4E41E1B-9AAD-432C-9166-7171AB282C5F}">
      <dgm:prSet/>
      <dgm:spPr/>
      <dgm:t>
        <a:bodyPr/>
        <a:lstStyle/>
        <a:p>
          <a:endParaRPr lang="en-IN"/>
        </a:p>
      </dgm:t>
    </dgm:pt>
    <dgm:pt modelId="{55582716-FC8B-4D30-8496-16778F0A28BE}" type="pres">
      <dgm:prSet presAssocID="{6F580424-1BFB-4CC4-8800-25CC58B211B2}" presName="linear" presStyleCnt="0">
        <dgm:presLayoutVars>
          <dgm:animLvl val="lvl"/>
          <dgm:resizeHandles val="exact"/>
        </dgm:presLayoutVars>
      </dgm:prSet>
      <dgm:spPr/>
    </dgm:pt>
    <dgm:pt modelId="{653E63AE-E289-4255-AF5D-B5C37E316A6A}" type="pres">
      <dgm:prSet presAssocID="{7D44829E-0368-41DF-B637-565042B40BBA}" presName="parentText" presStyleLbl="node1" presStyleIdx="0" presStyleCnt="5" custScaleY="84375">
        <dgm:presLayoutVars>
          <dgm:chMax val="0"/>
          <dgm:bulletEnabled val="1"/>
        </dgm:presLayoutVars>
      </dgm:prSet>
      <dgm:spPr/>
    </dgm:pt>
    <dgm:pt modelId="{F5CB69CC-0ED9-49F2-A6EB-5D4B12C19800}" type="pres">
      <dgm:prSet presAssocID="{16D90F88-84AA-41AA-AE48-47D87CEE9C68}" presName="spacer" presStyleCnt="0"/>
      <dgm:spPr/>
    </dgm:pt>
    <dgm:pt modelId="{E90DCA18-E88C-49B9-8773-670C723FE8F4}" type="pres">
      <dgm:prSet presAssocID="{154E19B6-FD90-43EA-ACDA-38CD032744AA}" presName="parentText" presStyleLbl="node1" presStyleIdx="1" presStyleCnt="5" custScaleY="83290">
        <dgm:presLayoutVars>
          <dgm:chMax val="0"/>
          <dgm:bulletEnabled val="1"/>
        </dgm:presLayoutVars>
      </dgm:prSet>
      <dgm:spPr/>
    </dgm:pt>
    <dgm:pt modelId="{EE6A0DDD-D8D8-4EEB-92D5-F26FACA95056}" type="pres">
      <dgm:prSet presAssocID="{6E48D1B6-E5B2-4A2F-A591-9C6BD05E6A42}" presName="spacer" presStyleCnt="0"/>
      <dgm:spPr/>
    </dgm:pt>
    <dgm:pt modelId="{E317FAEC-0651-439D-94CB-21BEB3488876}" type="pres">
      <dgm:prSet presAssocID="{B82B67F7-ACAD-435C-A072-F66611DC6E7C}" presName="parentText" presStyleLbl="node1" presStyleIdx="2" presStyleCnt="5" custScaleY="51934">
        <dgm:presLayoutVars>
          <dgm:chMax val="0"/>
          <dgm:bulletEnabled val="1"/>
        </dgm:presLayoutVars>
      </dgm:prSet>
      <dgm:spPr/>
    </dgm:pt>
    <dgm:pt modelId="{558F0F6F-65AE-41E5-8139-826EB76D9C71}" type="pres">
      <dgm:prSet presAssocID="{FEB7E4E0-9389-4939-8CA2-83B2237F0814}" presName="spacer" presStyleCnt="0"/>
      <dgm:spPr/>
    </dgm:pt>
    <dgm:pt modelId="{5F01E7CB-38F1-4A36-8BA2-8CD16A170DBD}" type="pres">
      <dgm:prSet presAssocID="{7C1C9FA1-663C-4D9E-BC2E-FCABD1CB7865}" presName="parentText" presStyleLbl="node1" presStyleIdx="3" presStyleCnt="5" custScaleY="81757">
        <dgm:presLayoutVars>
          <dgm:chMax val="0"/>
          <dgm:bulletEnabled val="1"/>
        </dgm:presLayoutVars>
      </dgm:prSet>
      <dgm:spPr/>
    </dgm:pt>
    <dgm:pt modelId="{78214B45-7D1D-4B1E-AD34-393561C78350}" type="pres">
      <dgm:prSet presAssocID="{FB5D2F5B-476A-4624-A71E-E9EC6480B346}" presName="spacer" presStyleCnt="0"/>
      <dgm:spPr/>
    </dgm:pt>
    <dgm:pt modelId="{4AC31955-9945-4153-80D1-FE952040036A}" type="pres">
      <dgm:prSet presAssocID="{4F4D9AF4-EA73-4C29-B612-7B55222E21AC}" presName="parentText" presStyleLbl="node1" presStyleIdx="4" presStyleCnt="5">
        <dgm:presLayoutVars>
          <dgm:chMax val="0"/>
          <dgm:bulletEnabled val="1"/>
        </dgm:presLayoutVars>
      </dgm:prSet>
      <dgm:spPr/>
    </dgm:pt>
  </dgm:ptLst>
  <dgm:cxnLst>
    <dgm:cxn modelId="{C4E41E1B-9AAD-432C-9166-7171AB282C5F}" srcId="{6F580424-1BFB-4CC4-8800-25CC58B211B2}" destId="{4F4D9AF4-EA73-4C29-B612-7B55222E21AC}" srcOrd="4" destOrd="0" parTransId="{26AC5412-1FCA-453F-BC05-AE8D88282072}" sibTransId="{2E9587BC-27FE-4463-AB4C-0D00ADC82FE9}"/>
    <dgm:cxn modelId="{134B9F1E-3EAD-47ED-AE46-C14C0C1178FA}" srcId="{6F580424-1BFB-4CC4-8800-25CC58B211B2}" destId="{B82B67F7-ACAD-435C-A072-F66611DC6E7C}" srcOrd="2" destOrd="0" parTransId="{DC1A16FD-1C3C-4239-B1DF-140E8BE1BF02}" sibTransId="{FEB7E4E0-9389-4939-8CA2-83B2237F0814}"/>
    <dgm:cxn modelId="{C852F535-E246-4DA6-82E6-3495A4090593}" type="presOf" srcId="{7C1C9FA1-663C-4D9E-BC2E-FCABD1CB7865}" destId="{5F01E7CB-38F1-4A36-8BA2-8CD16A170DBD}" srcOrd="0" destOrd="0" presId="urn:microsoft.com/office/officeart/2005/8/layout/vList2"/>
    <dgm:cxn modelId="{26656F6E-F723-4AF0-988A-394B693BB8B9}" type="presOf" srcId="{B82B67F7-ACAD-435C-A072-F66611DC6E7C}" destId="{E317FAEC-0651-439D-94CB-21BEB3488876}" srcOrd="0" destOrd="0" presId="urn:microsoft.com/office/officeart/2005/8/layout/vList2"/>
    <dgm:cxn modelId="{3F9A636F-0E56-4B3C-8AE9-3786A0F0BF9C}" type="presOf" srcId="{6F580424-1BFB-4CC4-8800-25CC58B211B2}" destId="{55582716-FC8B-4D30-8496-16778F0A28BE}" srcOrd="0" destOrd="0" presId="urn:microsoft.com/office/officeart/2005/8/layout/vList2"/>
    <dgm:cxn modelId="{AFAA9875-DC92-4A67-B5C9-A7053719ACF1}" srcId="{6F580424-1BFB-4CC4-8800-25CC58B211B2}" destId="{7C1C9FA1-663C-4D9E-BC2E-FCABD1CB7865}" srcOrd="3" destOrd="0" parTransId="{92701C51-4815-4BF5-9BAE-085BC4A6AF09}" sibTransId="{FB5D2F5B-476A-4624-A71E-E9EC6480B346}"/>
    <dgm:cxn modelId="{0F9B487A-5D53-470E-B3AB-CB31DEA0BDBA}" type="presOf" srcId="{7D44829E-0368-41DF-B637-565042B40BBA}" destId="{653E63AE-E289-4255-AF5D-B5C37E316A6A}" srcOrd="0" destOrd="0" presId="urn:microsoft.com/office/officeart/2005/8/layout/vList2"/>
    <dgm:cxn modelId="{F516EB5A-17B8-49F5-9C14-B1739307B408}" type="presOf" srcId="{4F4D9AF4-EA73-4C29-B612-7B55222E21AC}" destId="{4AC31955-9945-4153-80D1-FE952040036A}" srcOrd="0" destOrd="0" presId="urn:microsoft.com/office/officeart/2005/8/layout/vList2"/>
    <dgm:cxn modelId="{E6328F7B-C5E0-4AB7-872B-AFAE5484D99E}" srcId="{6F580424-1BFB-4CC4-8800-25CC58B211B2}" destId="{154E19B6-FD90-43EA-ACDA-38CD032744AA}" srcOrd="1" destOrd="0" parTransId="{4E7CB35F-CF2A-4488-B95E-F4BD38A6A12A}" sibTransId="{6E48D1B6-E5B2-4A2F-A591-9C6BD05E6A42}"/>
    <dgm:cxn modelId="{149F54AB-78E1-48B8-8A92-578324CE156A}" type="presOf" srcId="{154E19B6-FD90-43EA-ACDA-38CD032744AA}" destId="{E90DCA18-E88C-49B9-8773-670C723FE8F4}" srcOrd="0" destOrd="0" presId="urn:microsoft.com/office/officeart/2005/8/layout/vList2"/>
    <dgm:cxn modelId="{359B7CB7-1E9C-40C6-9AA2-A17F071F920C}" srcId="{6F580424-1BFB-4CC4-8800-25CC58B211B2}" destId="{7D44829E-0368-41DF-B637-565042B40BBA}" srcOrd="0" destOrd="0" parTransId="{5C402723-DA06-46B8-818C-F95C1BF24965}" sibTransId="{16D90F88-84AA-41AA-AE48-47D87CEE9C68}"/>
    <dgm:cxn modelId="{473E47AB-990C-4BF7-BF2F-EB9A4D4BCA47}" type="presParOf" srcId="{55582716-FC8B-4D30-8496-16778F0A28BE}" destId="{653E63AE-E289-4255-AF5D-B5C37E316A6A}" srcOrd="0" destOrd="0" presId="urn:microsoft.com/office/officeart/2005/8/layout/vList2"/>
    <dgm:cxn modelId="{2AB1A0D2-F3EA-42FB-A7C8-0B70CCFC4F09}" type="presParOf" srcId="{55582716-FC8B-4D30-8496-16778F0A28BE}" destId="{F5CB69CC-0ED9-49F2-A6EB-5D4B12C19800}" srcOrd="1" destOrd="0" presId="urn:microsoft.com/office/officeart/2005/8/layout/vList2"/>
    <dgm:cxn modelId="{3F78D81E-57A0-479F-BF06-B42F27A9C1BD}" type="presParOf" srcId="{55582716-FC8B-4D30-8496-16778F0A28BE}" destId="{E90DCA18-E88C-49B9-8773-670C723FE8F4}" srcOrd="2" destOrd="0" presId="urn:microsoft.com/office/officeart/2005/8/layout/vList2"/>
    <dgm:cxn modelId="{C25BA610-EB5F-41BB-8C10-2B183560451D}" type="presParOf" srcId="{55582716-FC8B-4D30-8496-16778F0A28BE}" destId="{EE6A0DDD-D8D8-4EEB-92D5-F26FACA95056}" srcOrd="3" destOrd="0" presId="urn:microsoft.com/office/officeart/2005/8/layout/vList2"/>
    <dgm:cxn modelId="{E96D9497-D6A1-41C7-A3BF-6496D5FAB4E4}" type="presParOf" srcId="{55582716-FC8B-4D30-8496-16778F0A28BE}" destId="{E317FAEC-0651-439D-94CB-21BEB3488876}" srcOrd="4" destOrd="0" presId="urn:microsoft.com/office/officeart/2005/8/layout/vList2"/>
    <dgm:cxn modelId="{CB8177BC-4727-4246-9458-52C06D703431}" type="presParOf" srcId="{55582716-FC8B-4D30-8496-16778F0A28BE}" destId="{558F0F6F-65AE-41E5-8139-826EB76D9C71}" srcOrd="5" destOrd="0" presId="urn:microsoft.com/office/officeart/2005/8/layout/vList2"/>
    <dgm:cxn modelId="{1D98ADBE-553E-41CD-ADC5-D3AAAC8BF99C}" type="presParOf" srcId="{55582716-FC8B-4D30-8496-16778F0A28BE}" destId="{5F01E7CB-38F1-4A36-8BA2-8CD16A170DBD}" srcOrd="6" destOrd="0" presId="urn:microsoft.com/office/officeart/2005/8/layout/vList2"/>
    <dgm:cxn modelId="{7325AFF2-2F59-4C82-A21B-133040BD1F14}" type="presParOf" srcId="{55582716-FC8B-4D30-8496-16778F0A28BE}" destId="{78214B45-7D1D-4B1E-AD34-393561C78350}" srcOrd="7" destOrd="0" presId="urn:microsoft.com/office/officeart/2005/8/layout/vList2"/>
    <dgm:cxn modelId="{E2E61022-722A-40F9-ADE9-1D8D3040FA6E}" type="presParOf" srcId="{55582716-FC8B-4D30-8496-16778F0A28BE}" destId="{4AC31955-9945-4153-80D1-FE952040036A}"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92D8AAB-8E0B-4F4F-8BA5-B7277EC8896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150FAE6A-FA6A-46BF-867C-2DDC463FC90A}">
      <dgm:prSet phldrT="[Text]"/>
      <dgm:spPr/>
      <dgm:t>
        <a:bodyPr/>
        <a:lstStyle/>
        <a:p>
          <a:r>
            <a:rPr lang="en-US" dirty="0"/>
            <a:t>Brief Summary of the assessment</a:t>
          </a:r>
          <a:endParaRPr lang="en-IN" dirty="0"/>
        </a:p>
      </dgm:t>
    </dgm:pt>
    <dgm:pt modelId="{8AE438A5-F8F0-46F1-820C-39BE8521DBD8}" type="parTrans" cxnId="{018778B2-3C69-40F9-8ADC-28E95D6ABB2A}">
      <dgm:prSet/>
      <dgm:spPr/>
      <dgm:t>
        <a:bodyPr/>
        <a:lstStyle/>
        <a:p>
          <a:endParaRPr lang="en-IN"/>
        </a:p>
      </dgm:t>
    </dgm:pt>
    <dgm:pt modelId="{680B8D40-42A3-47C0-996D-871727FD5530}" type="sibTrans" cxnId="{018778B2-3C69-40F9-8ADC-28E95D6ABB2A}">
      <dgm:prSet/>
      <dgm:spPr/>
      <dgm:t>
        <a:bodyPr/>
        <a:lstStyle/>
        <a:p>
          <a:endParaRPr lang="en-IN"/>
        </a:p>
      </dgm:t>
    </dgm:pt>
    <dgm:pt modelId="{C01A40ED-EC85-4C60-9E89-7776B1F919F0}">
      <dgm:prSet phldrT="[Text]"/>
      <dgm:spPr/>
      <dgm:t>
        <a:bodyPr/>
        <a:lstStyle/>
        <a:p>
          <a:r>
            <a:rPr lang="en-US" dirty="0"/>
            <a:t>Detailed Description of the Observations</a:t>
          </a:r>
          <a:endParaRPr lang="en-IN" dirty="0"/>
        </a:p>
      </dgm:t>
    </dgm:pt>
    <dgm:pt modelId="{9DB63B1E-EA86-48EE-8DB9-C64EF5649677}" type="parTrans" cxnId="{83957583-3EE5-4297-92A8-E5E61B9594A7}">
      <dgm:prSet/>
      <dgm:spPr/>
      <dgm:t>
        <a:bodyPr/>
        <a:lstStyle/>
        <a:p>
          <a:endParaRPr lang="en-IN"/>
        </a:p>
      </dgm:t>
    </dgm:pt>
    <dgm:pt modelId="{118BD2E0-D234-4CB1-A844-30B02E830BC9}" type="sibTrans" cxnId="{83957583-3EE5-4297-92A8-E5E61B9594A7}">
      <dgm:prSet/>
      <dgm:spPr/>
      <dgm:t>
        <a:bodyPr/>
        <a:lstStyle/>
        <a:p>
          <a:endParaRPr lang="en-IN"/>
        </a:p>
      </dgm:t>
    </dgm:pt>
    <dgm:pt modelId="{76B667B7-3692-449C-BCB4-3BF067501086}" type="pres">
      <dgm:prSet presAssocID="{792D8AAB-8E0B-4F4F-8BA5-B7277EC8896A}" presName="linear" presStyleCnt="0">
        <dgm:presLayoutVars>
          <dgm:animLvl val="lvl"/>
          <dgm:resizeHandles val="exact"/>
        </dgm:presLayoutVars>
      </dgm:prSet>
      <dgm:spPr/>
    </dgm:pt>
    <dgm:pt modelId="{5FBA3671-C7A9-4F67-8E74-653497FE3DE4}" type="pres">
      <dgm:prSet presAssocID="{150FAE6A-FA6A-46BF-867C-2DDC463FC90A}" presName="parentText" presStyleLbl="node1" presStyleIdx="0" presStyleCnt="2" custScaleY="47581" custLinFactNeighborX="-32" custLinFactNeighborY="-71658">
        <dgm:presLayoutVars>
          <dgm:chMax val="0"/>
          <dgm:bulletEnabled val="1"/>
        </dgm:presLayoutVars>
      </dgm:prSet>
      <dgm:spPr/>
    </dgm:pt>
    <dgm:pt modelId="{D3C639B8-B234-47CD-BDAF-7F0B56B8AA34}" type="pres">
      <dgm:prSet presAssocID="{680B8D40-42A3-47C0-996D-871727FD5530}" presName="spacer" presStyleCnt="0"/>
      <dgm:spPr/>
    </dgm:pt>
    <dgm:pt modelId="{2763A960-793A-45F3-A53B-E80EA73996B6}" type="pres">
      <dgm:prSet presAssocID="{C01A40ED-EC85-4C60-9E89-7776B1F919F0}" presName="parentText" presStyleLbl="node1" presStyleIdx="1" presStyleCnt="2" custScaleY="54286">
        <dgm:presLayoutVars>
          <dgm:chMax val="0"/>
          <dgm:bulletEnabled val="1"/>
        </dgm:presLayoutVars>
      </dgm:prSet>
      <dgm:spPr/>
    </dgm:pt>
  </dgm:ptLst>
  <dgm:cxnLst>
    <dgm:cxn modelId="{CC62FE73-533D-4334-B1AD-977F72987FB1}" type="presOf" srcId="{C01A40ED-EC85-4C60-9E89-7776B1F919F0}" destId="{2763A960-793A-45F3-A53B-E80EA73996B6}" srcOrd="0" destOrd="0" presId="urn:microsoft.com/office/officeart/2005/8/layout/vList2"/>
    <dgm:cxn modelId="{2AAA4377-0AA2-4A0B-AD48-E5544FB58570}" type="presOf" srcId="{792D8AAB-8E0B-4F4F-8BA5-B7277EC8896A}" destId="{76B667B7-3692-449C-BCB4-3BF067501086}" srcOrd="0" destOrd="0" presId="urn:microsoft.com/office/officeart/2005/8/layout/vList2"/>
    <dgm:cxn modelId="{83957583-3EE5-4297-92A8-E5E61B9594A7}" srcId="{792D8AAB-8E0B-4F4F-8BA5-B7277EC8896A}" destId="{C01A40ED-EC85-4C60-9E89-7776B1F919F0}" srcOrd="1" destOrd="0" parTransId="{9DB63B1E-EA86-48EE-8DB9-C64EF5649677}" sibTransId="{118BD2E0-D234-4CB1-A844-30B02E830BC9}"/>
    <dgm:cxn modelId="{6D3FCB9B-6D68-4818-8912-E0242823A2B8}" type="presOf" srcId="{150FAE6A-FA6A-46BF-867C-2DDC463FC90A}" destId="{5FBA3671-C7A9-4F67-8E74-653497FE3DE4}" srcOrd="0" destOrd="0" presId="urn:microsoft.com/office/officeart/2005/8/layout/vList2"/>
    <dgm:cxn modelId="{018778B2-3C69-40F9-8ADC-28E95D6ABB2A}" srcId="{792D8AAB-8E0B-4F4F-8BA5-B7277EC8896A}" destId="{150FAE6A-FA6A-46BF-867C-2DDC463FC90A}" srcOrd="0" destOrd="0" parTransId="{8AE438A5-F8F0-46F1-820C-39BE8521DBD8}" sibTransId="{680B8D40-42A3-47C0-996D-871727FD5530}"/>
    <dgm:cxn modelId="{852A3343-ACD6-4C4C-9CEE-B91D6591D25F}" type="presParOf" srcId="{76B667B7-3692-449C-BCB4-3BF067501086}" destId="{5FBA3671-C7A9-4F67-8E74-653497FE3DE4}" srcOrd="0" destOrd="0" presId="urn:microsoft.com/office/officeart/2005/8/layout/vList2"/>
    <dgm:cxn modelId="{45C91309-2046-422B-AAEC-91E81D6DF722}" type="presParOf" srcId="{76B667B7-3692-449C-BCB4-3BF067501086}" destId="{D3C639B8-B234-47CD-BDAF-7F0B56B8AA34}" srcOrd="1" destOrd="0" presId="urn:microsoft.com/office/officeart/2005/8/layout/vList2"/>
    <dgm:cxn modelId="{E7B3C44D-024B-4686-A806-53C3E372E85A}" type="presParOf" srcId="{76B667B7-3692-449C-BCB4-3BF067501086}" destId="{2763A960-793A-45F3-A53B-E80EA73996B6}"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6397781-D7A8-4D39-8569-A286F330A024}" type="doc">
      <dgm:prSet loTypeId="urn:microsoft.com/office/officeart/2005/8/layout/hProcess9" loCatId="process" qsTypeId="urn:microsoft.com/office/officeart/2005/8/quickstyle/simple1" qsCatId="simple" csTypeId="urn:microsoft.com/office/officeart/2005/8/colors/accent1_2" csCatId="accent1" phldr="1"/>
      <dgm:spPr/>
    </dgm:pt>
    <dgm:pt modelId="{036E8A74-7862-410A-AC66-128609A64AE4}">
      <dgm:prSet phldrT="[Text]" custT="1"/>
      <dgm:spPr>
        <a:solidFill>
          <a:schemeClr val="accent1"/>
        </a:solidFill>
      </dgm:spPr>
      <dgm:t>
        <a:bodyPr/>
        <a:lstStyle/>
        <a:p>
          <a:r>
            <a:rPr lang="en-US" sz="1800" dirty="0">
              <a:latin typeface="Times New Roman" panose="02020603050405020304" pitchFamily="18" charset="0"/>
              <a:cs typeface="Times New Roman" panose="02020603050405020304" pitchFamily="18" charset="0"/>
            </a:rPr>
            <a:t>Performed Vulnerability scans to assess the website</a:t>
          </a:r>
          <a:endParaRPr lang="en-IN" sz="1800" dirty="0">
            <a:latin typeface="Times New Roman" panose="02020603050405020304" pitchFamily="18" charset="0"/>
            <a:cs typeface="Times New Roman" panose="02020603050405020304" pitchFamily="18" charset="0"/>
          </a:endParaRPr>
        </a:p>
      </dgm:t>
    </dgm:pt>
    <dgm:pt modelId="{FB35F8BC-94F7-4D1C-8172-104AC9C4C73C}" type="parTrans" cxnId="{1BC8AD30-204F-45E0-A393-858BF12860D9}">
      <dgm:prSet/>
      <dgm:spPr/>
      <dgm:t>
        <a:bodyPr/>
        <a:lstStyle/>
        <a:p>
          <a:endParaRPr lang="en-IN"/>
        </a:p>
      </dgm:t>
    </dgm:pt>
    <dgm:pt modelId="{945B7A34-BC34-4DD1-BBDA-F337C2C200AA}" type="sibTrans" cxnId="{1BC8AD30-204F-45E0-A393-858BF12860D9}">
      <dgm:prSet/>
      <dgm:spPr/>
      <dgm:t>
        <a:bodyPr/>
        <a:lstStyle/>
        <a:p>
          <a:endParaRPr lang="en-IN"/>
        </a:p>
      </dgm:t>
    </dgm:pt>
    <dgm:pt modelId="{98F6650E-BA5A-4594-8431-E6F49EA4A404}">
      <dgm:prSet phldrT="[Text]" custT="1"/>
      <dgm:spPr/>
      <dgm:t>
        <a:bodyPr/>
        <a:lstStyle/>
        <a:p>
          <a:r>
            <a:rPr lang="en-US" sz="1800" dirty="0">
              <a:latin typeface="Times New Roman" panose="02020603050405020304" pitchFamily="18" charset="0"/>
              <a:cs typeface="Times New Roman" panose="02020603050405020304" pitchFamily="18" charset="0"/>
            </a:rPr>
            <a:t>Ranked the vulnerabilities according to threat level</a:t>
          </a:r>
          <a:endParaRPr lang="en-IN" sz="1800" dirty="0">
            <a:latin typeface="Times New Roman" panose="02020603050405020304" pitchFamily="18" charset="0"/>
            <a:cs typeface="Times New Roman" panose="02020603050405020304" pitchFamily="18" charset="0"/>
          </a:endParaRPr>
        </a:p>
      </dgm:t>
    </dgm:pt>
    <dgm:pt modelId="{EF60A689-985D-43F4-B64E-A1760F968AE2}" type="parTrans" cxnId="{3F529E63-A634-4E03-A428-227867D0B674}">
      <dgm:prSet/>
      <dgm:spPr/>
      <dgm:t>
        <a:bodyPr/>
        <a:lstStyle/>
        <a:p>
          <a:endParaRPr lang="en-IN"/>
        </a:p>
      </dgm:t>
    </dgm:pt>
    <dgm:pt modelId="{94BF61BA-4C62-4A5E-99D2-EE18DECDD72E}" type="sibTrans" cxnId="{3F529E63-A634-4E03-A428-227867D0B674}">
      <dgm:prSet/>
      <dgm:spPr/>
      <dgm:t>
        <a:bodyPr/>
        <a:lstStyle/>
        <a:p>
          <a:endParaRPr lang="en-IN"/>
        </a:p>
      </dgm:t>
    </dgm:pt>
    <dgm:pt modelId="{6BB8BC2C-EA33-4FD1-8108-F3ABB50B5AEC}">
      <dgm:prSet phldrT="[Text]" custT="1"/>
      <dgm:spPr>
        <a:solidFill>
          <a:schemeClr val="accent1">
            <a:lumMod val="50000"/>
          </a:schemeClr>
        </a:solidFill>
      </dgm:spPr>
      <dgm:t>
        <a:bodyPr/>
        <a:lstStyle/>
        <a:p>
          <a:r>
            <a:rPr lang="en-US" sz="1800" dirty="0">
              <a:latin typeface="Times New Roman" panose="02020603050405020304" pitchFamily="18" charset="0"/>
              <a:cs typeface="Times New Roman" panose="02020603050405020304" pitchFamily="18" charset="0"/>
            </a:rPr>
            <a:t>Presented the results through this report</a:t>
          </a:r>
          <a:endParaRPr lang="en-IN" sz="1800" dirty="0">
            <a:latin typeface="Times New Roman" panose="02020603050405020304" pitchFamily="18" charset="0"/>
            <a:cs typeface="Times New Roman" panose="02020603050405020304" pitchFamily="18" charset="0"/>
          </a:endParaRPr>
        </a:p>
      </dgm:t>
    </dgm:pt>
    <dgm:pt modelId="{9FBE6987-8D3C-4281-B981-68A1C9033F92}" type="parTrans" cxnId="{E9634349-F9B8-4CC5-98B9-FCBF049069FC}">
      <dgm:prSet/>
      <dgm:spPr/>
      <dgm:t>
        <a:bodyPr/>
        <a:lstStyle/>
        <a:p>
          <a:endParaRPr lang="en-IN"/>
        </a:p>
      </dgm:t>
    </dgm:pt>
    <dgm:pt modelId="{CD141B37-7E53-4646-82AE-2765E3BC3AC6}" type="sibTrans" cxnId="{E9634349-F9B8-4CC5-98B9-FCBF049069FC}">
      <dgm:prSet/>
      <dgm:spPr/>
      <dgm:t>
        <a:bodyPr/>
        <a:lstStyle/>
        <a:p>
          <a:endParaRPr lang="en-IN"/>
        </a:p>
      </dgm:t>
    </dgm:pt>
    <dgm:pt modelId="{3D96CA48-F7DB-42D4-8D53-12EB1C82AAE0}" type="pres">
      <dgm:prSet presAssocID="{D6397781-D7A8-4D39-8569-A286F330A024}" presName="CompostProcess" presStyleCnt="0">
        <dgm:presLayoutVars>
          <dgm:dir/>
          <dgm:resizeHandles val="exact"/>
        </dgm:presLayoutVars>
      </dgm:prSet>
      <dgm:spPr/>
    </dgm:pt>
    <dgm:pt modelId="{001F049B-9AB3-46E7-BD5D-C7D66B2A8132}" type="pres">
      <dgm:prSet presAssocID="{D6397781-D7A8-4D39-8569-A286F330A024}" presName="arrow" presStyleLbl="bgShp" presStyleIdx="0" presStyleCnt="1"/>
      <dgm:spPr/>
    </dgm:pt>
    <dgm:pt modelId="{FC1AD27D-4228-4144-BACD-D33B66939477}" type="pres">
      <dgm:prSet presAssocID="{D6397781-D7A8-4D39-8569-A286F330A024}" presName="linearProcess" presStyleCnt="0"/>
      <dgm:spPr/>
    </dgm:pt>
    <dgm:pt modelId="{A2A7E191-DA90-4EF9-928D-092987638A91}" type="pres">
      <dgm:prSet presAssocID="{036E8A74-7862-410A-AC66-128609A64AE4}" presName="textNode" presStyleLbl="node1" presStyleIdx="0" presStyleCnt="3" custLinFactNeighborX="10000" custLinFactNeighborY="3603">
        <dgm:presLayoutVars>
          <dgm:bulletEnabled val="1"/>
        </dgm:presLayoutVars>
      </dgm:prSet>
      <dgm:spPr/>
    </dgm:pt>
    <dgm:pt modelId="{28963FF3-39C3-488A-A221-E9E1C244615C}" type="pres">
      <dgm:prSet presAssocID="{945B7A34-BC34-4DD1-BBDA-F337C2C200AA}" presName="sibTrans" presStyleCnt="0"/>
      <dgm:spPr/>
    </dgm:pt>
    <dgm:pt modelId="{FCECA500-0580-4747-B92B-13A6F0128B67}" type="pres">
      <dgm:prSet presAssocID="{98F6650E-BA5A-4594-8431-E6F49EA4A404}" presName="textNode" presStyleLbl="node1" presStyleIdx="1" presStyleCnt="3">
        <dgm:presLayoutVars>
          <dgm:bulletEnabled val="1"/>
        </dgm:presLayoutVars>
      </dgm:prSet>
      <dgm:spPr/>
    </dgm:pt>
    <dgm:pt modelId="{7EC9C279-403D-4702-92C9-66183B7FEAE6}" type="pres">
      <dgm:prSet presAssocID="{94BF61BA-4C62-4A5E-99D2-EE18DECDD72E}" presName="sibTrans" presStyleCnt="0"/>
      <dgm:spPr/>
    </dgm:pt>
    <dgm:pt modelId="{D09E01E7-2B62-4858-81E5-EAB35D02C209}" type="pres">
      <dgm:prSet presAssocID="{6BB8BC2C-EA33-4FD1-8108-F3ABB50B5AEC}" presName="textNode" presStyleLbl="node1" presStyleIdx="2" presStyleCnt="3">
        <dgm:presLayoutVars>
          <dgm:bulletEnabled val="1"/>
        </dgm:presLayoutVars>
      </dgm:prSet>
      <dgm:spPr/>
    </dgm:pt>
  </dgm:ptLst>
  <dgm:cxnLst>
    <dgm:cxn modelId="{1BC8AD30-204F-45E0-A393-858BF12860D9}" srcId="{D6397781-D7A8-4D39-8569-A286F330A024}" destId="{036E8A74-7862-410A-AC66-128609A64AE4}" srcOrd="0" destOrd="0" parTransId="{FB35F8BC-94F7-4D1C-8172-104AC9C4C73C}" sibTransId="{945B7A34-BC34-4DD1-BBDA-F337C2C200AA}"/>
    <dgm:cxn modelId="{3F529E63-A634-4E03-A428-227867D0B674}" srcId="{D6397781-D7A8-4D39-8569-A286F330A024}" destId="{98F6650E-BA5A-4594-8431-E6F49EA4A404}" srcOrd="1" destOrd="0" parTransId="{EF60A689-985D-43F4-B64E-A1760F968AE2}" sibTransId="{94BF61BA-4C62-4A5E-99D2-EE18DECDD72E}"/>
    <dgm:cxn modelId="{E9634349-F9B8-4CC5-98B9-FCBF049069FC}" srcId="{D6397781-D7A8-4D39-8569-A286F330A024}" destId="{6BB8BC2C-EA33-4FD1-8108-F3ABB50B5AEC}" srcOrd="2" destOrd="0" parTransId="{9FBE6987-8D3C-4281-B981-68A1C9033F92}" sibTransId="{CD141B37-7E53-4646-82AE-2765E3BC3AC6}"/>
    <dgm:cxn modelId="{E6ECBC6D-9286-413F-9D44-7BD541D28F46}" type="presOf" srcId="{98F6650E-BA5A-4594-8431-E6F49EA4A404}" destId="{FCECA500-0580-4747-B92B-13A6F0128B67}" srcOrd="0" destOrd="0" presId="urn:microsoft.com/office/officeart/2005/8/layout/hProcess9"/>
    <dgm:cxn modelId="{E3A9E27A-5191-430F-95D9-86C968BBED31}" type="presOf" srcId="{D6397781-D7A8-4D39-8569-A286F330A024}" destId="{3D96CA48-F7DB-42D4-8D53-12EB1C82AAE0}" srcOrd="0" destOrd="0" presId="urn:microsoft.com/office/officeart/2005/8/layout/hProcess9"/>
    <dgm:cxn modelId="{FC48A7D8-8B1D-4369-A486-B537F945F09F}" type="presOf" srcId="{036E8A74-7862-410A-AC66-128609A64AE4}" destId="{A2A7E191-DA90-4EF9-928D-092987638A91}" srcOrd="0" destOrd="0" presId="urn:microsoft.com/office/officeart/2005/8/layout/hProcess9"/>
    <dgm:cxn modelId="{8EB29EE9-1E8F-46B5-808B-A57A576D90E3}" type="presOf" srcId="{6BB8BC2C-EA33-4FD1-8108-F3ABB50B5AEC}" destId="{D09E01E7-2B62-4858-81E5-EAB35D02C209}" srcOrd="0" destOrd="0" presId="urn:microsoft.com/office/officeart/2005/8/layout/hProcess9"/>
    <dgm:cxn modelId="{01FAAC43-21F0-4DE2-BCF2-3154A8F16364}" type="presParOf" srcId="{3D96CA48-F7DB-42D4-8D53-12EB1C82AAE0}" destId="{001F049B-9AB3-46E7-BD5D-C7D66B2A8132}" srcOrd="0" destOrd="0" presId="urn:microsoft.com/office/officeart/2005/8/layout/hProcess9"/>
    <dgm:cxn modelId="{585B3078-947F-47C1-8791-64AE5FA36915}" type="presParOf" srcId="{3D96CA48-F7DB-42D4-8D53-12EB1C82AAE0}" destId="{FC1AD27D-4228-4144-BACD-D33B66939477}" srcOrd="1" destOrd="0" presId="urn:microsoft.com/office/officeart/2005/8/layout/hProcess9"/>
    <dgm:cxn modelId="{EEDFB922-6B99-45A0-AB23-05367534AC80}" type="presParOf" srcId="{FC1AD27D-4228-4144-BACD-D33B66939477}" destId="{A2A7E191-DA90-4EF9-928D-092987638A91}" srcOrd="0" destOrd="0" presId="urn:microsoft.com/office/officeart/2005/8/layout/hProcess9"/>
    <dgm:cxn modelId="{13CA9514-C2A2-4049-8CF6-FA4A088D7DF9}" type="presParOf" srcId="{FC1AD27D-4228-4144-BACD-D33B66939477}" destId="{28963FF3-39C3-488A-A221-E9E1C244615C}" srcOrd="1" destOrd="0" presId="urn:microsoft.com/office/officeart/2005/8/layout/hProcess9"/>
    <dgm:cxn modelId="{9F47C7A7-0D2B-454D-9DBC-EAE4088C600E}" type="presParOf" srcId="{FC1AD27D-4228-4144-BACD-D33B66939477}" destId="{FCECA500-0580-4747-B92B-13A6F0128B67}" srcOrd="2" destOrd="0" presId="urn:microsoft.com/office/officeart/2005/8/layout/hProcess9"/>
    <dgm:cxn modelId="{BD5F3815-E75C-4939-A41C-61732F9B34E4}" type="presParOf" srcId="{FC1AD27D-4228-4144-BACD-D33B66939477}" destId="{7EC9C279-403D-4702-92C9-66183B7FEAE6}" srcOrd="3" destOrd="0" presId="urn:microsoft.com/office/officeart/2005/8/layout/hProcess9"/>
    <dgm:cxn modelId="{53EE5282-9946-4706-A43A-9E4DBB76F02E}" type="presParOf" srcId="{FC1AD27D-4228-4144-BACD-D33B66939477}" destId="{D09E01E7-2B62-4858-81E5-EAB35D02C209}"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92D8AAB-8E0B-4F4F-8BA5-B7277EC8896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150FAE6A-FA6A-46BF-867C-2DDC463FC90A}">
      <dgm:prSet phldrT="[Text]"/>
      <dgm:spPr>
        <a:solidFill>
          <a:schemeClr val="bg1">
            <a:lumMod val="65000"/>
          </a:schemeClr>
        </a:solidFill>
      </dgm:spPr>
      <dgm:t>
        <a:bodyPr/>
        <a:lstStyle/>
        <a:p>
          <a:r>
            <a:rPr lang="en-US" dirty="0"/>
            <a:t>An Overview of Infrastructure Security Testing</a:t>
          </a:r>
          <a:endParaRPr lang="en-IN" dirty="0"/>
        </a:p>
      </dgm:t>
    </dgm:pt>
    <dgm:pt modelId="{8AE438A5-F8F0-46F1-820C-39BE8521DBD8}" type="parTrans" cxnId="{018778B2-3C69-40F9-8ADC-28E95D6ABB2A}">
      <dgm:prSet/>
      <dgm:spPr/>
      <dgm:t>
        <a:bodyPr/>
        <a:lstStyle/>
        <a:p>
          <a:endParaRPr lang="en-IN"/>
        </a:p>
      </dgm:t>
    </dgm:pt>
    <dgm:pt modelId="{680B8D40-42A3-47C0-996D-871727FD5530}" type="sibTrans" cxnId="{018778B2-3C69-40F9-8ADC-28E95D6ABB2A}">
      <dgm:prSet/>
      <dgm:spPr/>
      <dgm:t>
        <a:bodyPr/>
        <a:lstStyle/>
        <a:p>
          <a:endParaRPr lang="en-IN"/>
        </a:p>
      </dgm:t>
    </dgm:pt>
    <dgm:pt modelId="{76B667B7-3692-449C-BCB4-3BF067501086}" type="pres">
      <dgm:prSet presAssocID="{792D8AAB-8E0B-4F4F-8BA5-B7277EC8896A}" presName="linear" presStyleCnt="0">
        <dgm:presLayoutVars>
          <dgm:animLvl val="lvl"/>
          <dgm:resizeHandles val="exact"/>
        </dgm:presLayoutVars>
      </dgm:prSet>
      <dgm:spPr/>
    </dgm:pt>
    <dgm:pt modelId="{5FBA3671-C7A9-4F67-8E74-653497FE3DE4}" type="pres">
      <dgm:prSet presAssocID="{150FAE6A-FA6A-46BF-867C-2DDC463FC90A}" presName="parentText" presStyleLbl="node1" presStyleIdx="0" presStyleCnt="1" custScaleY="32116" custLinFactNeighborX="869" custLinFactNeighborY="4693">
        <dgm:presLayoutVars>
          <dgm:chMax val="0"/>
          <dgm:bulletEnabled val="1"/>
        </dgm:presLayoutVars>
      </dgm:prSet>
      <dgm:spPr/>
    </dgm:pt>
  </dgm:ptLst>
  <dgm:cxnLst>
    <dgm:cxn modelId="{2AAA4377-0AA2-4A0B-AD48-E5544FB58570}" type="presOf" srcId="{792D8AAB-8E0B-4F4F-8BA5-B7277EC8896A}" destId="{76B667B7-3692-449C-BCB4-3BF067501086}" srcOrd="0" destOrd="0" presId="urn:microsoft.com/office/officeart/2005/8/layout/vList2"/>
    <dgm:cxn modelId="{6D3FCB9B-6D68-4818-8912-E0242823A2B8}" type="presOf" srcId="{150FAE6A-FA6A-46BF-867C-2DDC463FC90A}" destId="{5FBA3671-C7A9-4F67-8E74-653497FE3DE4}" srcOrd="0" destOrd="0" presId="urn:microsoft.com/office/officeart/2005/8/layout/vList2"/>
    <dgm:cxn modelId="{018778B2-3C69-40F9-8ADC-28E95D6ABB2A}" srcId="{792D8AAB-8E0B-4F4F-8BA5-B7277EC8896A}" destId="{150FAE6A-FA6A-46BF-867C-2DDC463FC90A}" srcOrd="0" destOrd="0" parTransId="{8AE438A5-F8F0-46F1-820C-39BE8521DBD8}" sibTransId="{680B8D40-42A3-47C0-996D-871727FD5530}"/>
    <dgm:cxn modelId="{852A3343-ACD6-4C4C-9CEE-B91D6591D25F}" type="presParOf" srcId="{76B667B7-3692-449C-BCB4-3BF067501086}" destId="{5FBA3671-C7A9-4F67-8E74-653497FE3DE4}"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6397781-D7A8-4D39-8569-A286F330A024}" type="doc">
      <dgm:prSet loTypeId="urn:microsoft.com/office/officeart/2005/8/layout/hProcess9" loCatId="process" qsTypeId="urn:microsoft.com/office/officeart/2005/8/quickstyle/simple1" qsCatId="simple" csTypeId="urn:microsoft.com/office/officeart/2005/8/colors/accent1_2" csCatId="accent1" phldr="1"/>
      <dgm:spPr/>
    </dgm:pt>
    <dgm:pt modelId="{036E8A74-7862-410A-AC66-128609A64AE4}">
      <dgm:prSet phldrT="[Text]" custT="1"/>
      <dgm:spPr>
        <a:solidFill>
          <a:srgbClr val="FF0000"/>
        </a:solidFill>
      </dgm:spPr>
      <dgm:t>
        <a:bodyPr/>
        <a:lstStyle/>
        <a:p>
          <a:r>
            <a:rPr lang="en-US" sz="1800" dirty="0">
              <a:latin typeface="Times New Roman" panose="02020603050405020304" pitchFamily="18" charset="0"/>
              <a:cs typeface="Times New Roman" panose="02020603050405020304" pitchFamily="18" charset="0"/>
            </a:rPr>
            <a:t>Performed Vulnerability scans to assess the website</a:t>
          </a:r>
          <a:endParaRPr lang="en-IN" sz="1800" dirty="0">
            <a:latin typeface="Times New Roman" panose="02020603050405020304" pitchFamily="18" charset="0"/>
            <a:cs typeface="Times New Roman" panose="02020603050405020304" pitchFamily="18" charset="0"/>
          </a:endParaRPr>
        </a:p>
      </dgm:t>
    </dgm:pt>
    <dgm:pt modelId="{FB35F8BC-94F7-4D1C-8172-104AC9C4C73C}" type="parTrans" cxnId="{1BC8AD30-204F-45E0-A393-858BF12860D9}">
      <dgm:prSet/>
      <dgm:spPr/>
      <dgm:t>
        <a:bodyPr/>
        <a:lstStyle/>
        <a:p>
          <a:endParaRPr lang="en-IN"/>
        </a:p>
      </dgm:t>
    </dgm:pt>
    <dgm:pt modelId="{945B7A34-BC34-4DD1-BBDA-F337C2C200AA}" type="sibTrans" cxnId="{1BC8AD30-204F-45E0-A393-858BF12860D9}">
      <dgm:prSet/>
      <dgm:spPr/>
      <dgm:t>
        <a:bodyPr/>
        <a:lstStyle/>
        <a:p>
          <a:endParaRPr lang="en-IN"/>
        </a:p>
      </dgm:t>
    </dgm:pt>
    <dgm:pt modelId="{6BB8BC2C-EA33-4FD1-8108-F3ABB50B5AEC}">
      <dgm:prSet phldrT="[Text]" custT="1"/>
      <dgm:spPr>
        <a:solidFill>
          <a:schemeClr val="accent1">
            <a:lumMod val="50000"/>
          </a:schemeClr>
        </a:solidFill>
      </dgm:spPr>
      <dgm:t>
        <a:bodyPr/>
        <a:lstStyle/>
        <a:p>
          <a:r>
            <a:rPr lang="en-US" sz="1800" dirty="0">
              <a:latin typeface="Times New Roman" panose="02020603050405020304" pitchFamily="18" charset="0"/>
              <a:cs typeface="Times New Roman" panose="02020603050405020304" pitchFamily="18" charset="0"/>
            </a:rPr>
            <a:t>Presented the results through this report</a:t>
          </a:r>
          <a:endParaRPr lang="en-IN" sz="1800" dirty="0">
            <a:latin typeface="Times New Roman" panose="02020603050405020304" pitchFamily="18" charset="0"/>
            <a:cs typeface="Times New Roman" panose="02020603050405020304" pitchFamily="18" charset="0"/>
          </a:endParaRPr>
        </a:p>
      </dgm:t>
    </dgm:pt>
    <dgm:pt modelId="{9FBE6987-8D3C-4281-B981-68A1C9033F92}" type="parTrans" cxnId="{E9634349-F9B8-4CC5-98B9-FCBF049069FC}">
      <dgm:prSet/>
      <dgm:spPr/>
      <dgm:t>
        <a:bodyPr/>
        <a:lstStyle/>
        <a:p>
          <a:endParaRPr lang="en-IN"/>
        </a:p>
      </dgm:t>
    </dgm:pt>
    <dgm:pt modelId="{CD141B37-7E53-4646-82AE-2765E3BC3AC6}" type="sibTrans" cxnId="{E9634349-F9B8-4CC5-98B9-FCBF049069FC}">
      <dgm:prSet/>
      <dgm:spPr/>
      <dgm:t>
        <a:bodyPr/>
        <a:lstStyle/>
        <a:p>
          <a:endParaRPr lang="en-IN"/>
        </a:p>
      </dgm:t>
    </dgm:pt>
    <dgm:pt modelId="{3D96CA48-F7DB-42D4-8D53-12EB1C82AAE0}" type="pres">
      <dgm:prSet presAssocID="{D6397781-D7A8-4D39-8569-A286F330A024}" presName="CompostProcess" presStyleCnt="0">
        <dgm:presLayoutVars>
          <dgm:dir/>
          <dgm:resizeHandles val="exact"/>
        </dgm:presLayoutVars>
      </dgm:prSet>
      <dgm:spPr/>
    </dgm:pt>
    <dgm:pt modelId="{001F049B-9AB3-46E7-BD5D-C7D66B2A8132}" type="pres">
      <dgm:prSet presAssocID="{D6397781-D7A8-4D39-8569-A286F330A024}" presName="arrow" presStyleLbl="bgShp" presStyleIdx="0" presStyleCnt="1"/>
      <dgm:spPr/>
    </dgm:pt>
    <dgm:pt modelId="{FC1AD27D-4228-4144-BACD-D33B66939477}" type="pres">
      <dgm:prSet presAssocID="{D6397781-D7A8-4D39-8569-A286F330A024}" presName="linearProcess" presStyleCnt="0"/>
      <dgm:spPr/>
    </dgm:pt>
    <dgm:pt modelId="{A2A7E191-DA90-4EF9-928D-092987638A91}" type="pres">
      <dgm:prSet presAssocID="{036E8A74-7862-410A-AC66-128609A64AE4}" presName="textNode" presStyleLbl="node1" presStyleIdx="0" presStyleCnt="2" custLinFactNeighborX="10000" custLinFactNeighborY="-6185">
        <dgm:presLayoutVars>
          <dgm:bulletEnabled val="1"/>
        </dgm:presLayoutVars>
      </dgm:prSet>
      <dgm:spPr/>
    </dgm:pt>
    <dgm:pt modelId="{28963FF3-39C3-488A-A221-E9E1C244615C}" type="pres">
      <dgm:prSet presAssocID="{945B7A34-BC34-4DD1-BBDA-F337C2C200AA}" presName="sibTrans" presStyleCnt="0"/>
      <dgm:spPr/>
    </dgm:pt>
    <dgm:pt modelId="{D09E01E7-2B62-4858-81E5-EAB35D02C209}" type="pres">
      <dgm:prSet presAssocID="{6BB8BC2C-EA33-4FD1-8108-F3ABB50B5AEC}" presName="textNode" presStyleLbl="node1" presStyleIdx="1" presStyleCnt="2" custLinFactX="13091" custLinFactNeighborX="100000" custLinFactNeighborY="-6185">
        <dgm:presLayoutVars>
          <dgm:bulletEnabled val="1"/>
        </dgm:presLayoutVars>
      </dgm:prSet>
      <dgm:spPr/>
    </dgm:pt>
  </dgm:ptLst>
  <dgm:cxnLst>
    <dgm:cxn modelId="{1BC8AD30-204F-45E0-A393-858BF12860D9}" srcId="{D6397781-D7A8-4D39-8569-A286F330A024}" destId="{036E8A74-7862-410A-AC66-128609A64AE4}" srcOrd="0" destOrd="0" parTransId="{FB35F8BC-94F7-4D1C-8172-104AC9C4C73C}" sibTransId="{945B7A34-BC34-4DD1-BBDA-F337C2C200AA}"/>
    <dgm:cxn modelId="{E9634349-F9B8-4CC5-98B9-FCBF049069FC}" srcId="{D6397781-D7A8-4D39-8569-A286F330A024}" destId="{6BB8BC2C-EA33-4FD1-8108-F3ABB50B5AEC}" srcOrd="1" destOrd="0" parTransId="{9FBE6987-8D3C-4281-B981-68A1C9033F92}" sibTransId="{CD141B37-7E53-4646-82AE-2765E3BC3AC6}"/>
    <dgm:cxn modelId="{E3A9E27A-5191-430F-95D9-86C968BBED31}" type="presOf" srcId="{D6397781-D7A8-4D39-8569-A286F330A024}" destId="{3D96CA48-F7DB-42D4-8D53-12EB1C82AAE0}" srcOrd="0" destOrd="0" presId="urn:microsoft.com/office/officeart/2005/8/layout/hProcess9"/>
    <dgm:cxn modelId="{FC48A7D8-8B1D-4369-A486-B537F945F09F}" type="presOf" srcId="{036E8A74-7862-410A-AC66-128609A64AE4}" destId="{A2A7E191-DA90-4EF9-928D-092987638A91}" srcOrd="0" destOrd="0" presId="urn:microsoft.com/office/officeart/2005/8/layout/hProcess9"/>
    <dgm:cxn modelId="{8EB29EE9-1E8F-46B5-808B-A57A576D90E3}" type="presOf" srcId="{6BB8BC2C-EA33-4FD1-8108-F3ABB50B5AEC}" destId="{D09E01E7-2B62-4858-81E5-EAB35D02C209}" srcOrd="0" destOrd="0" presId="urn:microsoft.com/office/officeart/2005/8/layout/hProcess9"/>
    <dgm:cxn modelId="{01FAAC43-21F0-4DE2-BCF2-3154A8F16364}" type="presParOf" srcId="{3D96CA48-F7DB-42D4-8D53-12EB1C82AAE0}" destId="{001F049B-9AB3-46E7-BD5D-C7D66B2A8132}" srcOrd="0" destOrd="0" presId="urn:microsoft.com/office/officeart/2005/8/layout/hProcess9"/>
    <dgm:cxn modelId="{585B3078-947F-47C1-8791-64AE5FA36915}" type="presParOf" srcId="{3D96CA48-F7DB-42D4-8D53-12EB1C82AAE0}" destId="{FC1AD27D-4228-4144-BACD-D33B66939477}" srcOrd="1" destOrd="0" presId="urn:microsoft.com/office/officeart/2005/8/layout/hProcess9"/>
    <dgm:cxn modelId="{EEDFB922-6B99-45A0-AB23-05367534AC80}" type="presParOf" srcId="{FC1AD27D-4228-4144-BACD-D33B66939477}" destId="{A2A7E191-DA90-4EF9-928D-092987638A91}" srcOrd="0" destOrd="0" presId="urn:microsoft.com/office/officeart/2005/8/layout/hProcess9"/>
    <dgm:cxn modelId="{13CA9514-C2A2-4049-8CF6-FA4A088D7DF9}" type="presParOf" srcId="{FC1AD27D-4228-4144-BACD-D33B66939477}" destId="{28963FF3-39C3-488A-A221-E9E1C244615C}" srcOrd="1" destOrd="0" presId="urn:microsoft.com/office/officeart/2005/8/layout/hProcess9"/>
    <dgm:cxn modelId="{53EE5282-9946-4706-A43A-9E4DBB76F02E}" type="presParOf" srcId="{FC1AD27D-4228-4144-BACD-D33B66939477}" destId="{D09E01E7-2B62-4858-81E5-EAB35D02C209}" srcOrd="2"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3E63AE-E289-4255-AF5D-B5C37E316A6A}">
      <dsp:nvSpPr>
        <dsp:cNvPr id="0" name=""/>
        <dsp:cNvSpPr/>
      </dsp:nvSpPr>
      <dsp:spPr>
        <a:xfrm>
          <a:off x="0" y="17440"/>
          <a:ext cx="10492232" cy="719412"/>
        </a:xfrm>
        <a:prstGeom prst="roundRect">
          <a:avLst/>
        </a:prstGeom>
        <a:gradFill rotWithShape="0">
          <a:gsLst>
            <a:gs pos="100000">
              <a:schemeClr val="bg1">
                <a:lumMod val="85000"/>
              </a:schemeClr>
            </a:gs>
            <a:gs pos="76000">
              <a:srgbClr val="00B0F0"/>
            </a:gs>
          </a:gsLst>
          <a:lin ang="5400000" scaled="1"/>
        </a:gra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dirty="0"/>
            <a:t>Perform a VA on </a:t>
          </a:r>
          <a:r>
            <a:rPr lang="en-US" sz="1800" b="0" i="0" kern="1200" dirty="0">
              <a:hlinkClick xmlns:r="http://schemas.openxmlformats.org/officeDocument/2006/relationships" r:id="rId1"/>
            </a:rPr>
            <a:t>testphp.vulnweb.com</a:t>
          </a:r>
          <a:endParaRPr lang="en-IN" sz="1800" kern="1200" dirty="0"/>
        </a:p>
      </dsp:txBody>
      <dsp:txXfrm>
        <a:off x="35119" y="52559"/>
        <a:ext cx="10421994" cy="649174"/>
      </dsp:txXfrm>
    </dsp:sp>
    <dsp:sp modelId="{E90DCA18-E88C-49B9-8773-670C723FE8F4}">
      <dsp:nvSpPr>
        <dsp:cNvPr id="0" name=""/>
        <dsp:cNvSpPr/>
      </dsp:nvSpPr>
      <dsp:spPr>
        <a:xfrm>
          <a:off x="0" y="800213"/>
          <a:ext cx="10492232" cy="710161"/>
        </a:xfrm>
        <a:prstGeom prst="roundRect">
          <a:avLst/>
        </a:prstGeom>
        <a:gradFill rotWithShape="0">
          <a:gsLst>
            <a:gs pos="100000">
              <a:schemeClr val="bg1">
                <a:lumMod val="85000"/>
              </a:schemeClr>
            </a:gs>
            <a:gs pos="76000">
              <a:srgbClr val="00B0F0"/>
            </a:gs>
          </a:gsLst>
          <a:lin ang="5400000" scaled="1"/>
        </a:gra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Perform a VA on your host machine/virtual machine</a:t>
          </a:r>
          <a:endParaRPr lang="en-IN" sz="1800" kern="1200"/>
        </a:p>
      </dsp:txBody>
      <dsp:txXfrm>
        <a:off x="34667" y="834880"/>
        <a:ext cx="10422898" cy="640827"/>
      </dsp:txXfrm>
    </dsp:sp>
    <dsp:sp modelId="{E317FAEC-0651-439D-94CB-21BEB3488876}">
      <dsp:nvSpPr>
        <dsp:cNvPr id="0" name=""/>
        <dsp:cNvSpPr/>
      </dsp:nvSpPr>
      <dsp:spPr>
        <a:xfrm>
          <a:off x="0" y="1573734"/>
          <a:ext cx="10492232" cy="442808"/>
        </a:xfrm>
        <a:prstGeom prst="roundRect">
          <a:avLst/>
        </a:prstGeom>
        <a:gradFill rotWithShape="0">
          <a:gsLst>
            <a:gs pos="100000">
              <a:schemeClr val="bg1">
                <a:lumMod val="85000"/>
              </a:schemeClr>
            </a:gs>
            <a:gs pos="76000">
              <a:srgbClr val="00B0F0"/>
            </a:gs>
          </a:gsLst>
          <a:lin ang="5400000" scaled="1"/>
        </a:gra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Prepare Customised report of both VA</a:t>
          </a:r>
          <a:endParaRPr lang="en-IN" sz="1800" kern="1200"/>
        </a:p>
      </dsp:txBody>
      <dsp:txXfrm>
        <a:off x="21616" y="1595350"/>
        <a:ext cx="10449000" cy="399576"/>
      </dsp:txXfrm>
    </dsp:sp>
    <dsp:sp modelId="{5F01E7CB-38F1-4A36-8BA2-8CD16A170DBD}">
      <dsp:nvSpPr>
        <dsp:cNvPr id="0" name=""/>
        <dsp:cNvSpPr/>
      </dsp:nvSpPr>
      <dsp:spPr>
        <a:xfrm>
          <a:off x="0" y="2079903"/>
          <a:ext cx="10492232" cy="697090"/>
        </a:xfrm>
        <a:prstGeom prst="roundRect">
          <a:avLst/>
        </a:prstGeom>
        <a:gradFill rotWithShape="0">
          <a:gsLst>
            <a:gs pos="100000">
              <a:schemeClr val="bg1">
                <a:lumMod val="85000"/>
              </a:schemeClr>
            </a:gs>
            <a:gs pos="76000">
              <a:srgbClr val="00B0F0"/>
            </a:gs>
          </a:gsLst>
          <a:lin ang="5400000" scaled="1"/>
        </a:gra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dirty="0"/>
            <a:t>Find the password of username hidden in the following directory </a:t>
          </a:r>
          <a:r>
            <a:rPr lang="en-US" sz="1800" b="0" i="0" kern="1200" dirty="0">
              <a:hlinkClick xmlns:r="http://schemas.openxmlformats.org/officeDocument/2006/relationships" r:id="rId2"/>
            </a:rPr>
            <a:t>www.varupathak.in/m1ss10n.zip</a:t>
          </a:r>
          <a:endParaRPr lang="en-IN" sz="1800" kern="1200" dirty="0"/>
        </a:p>
      </dsp:txBody>
      <dsp:txXfrm>
        <a:off x="34029" y="2113932"/>
        <a:ext cx="10424174" cy="629032"/>
      </dsp:txXfrm>
    </dsp:sp>
    <dsp:sp modelId="{4AC31955-9945-4153-80D1-FE952040036A}">
      <dsp:nvSpPr>
        <dsp:cNvPr id="0" name=""/>
        <dsp:cNvSpPr/>
      </dsp:nvSpPr>
      <dsp:spPr>
        <a:xfrm>
          <a:off x="0" y="2840354"/>
          <a:ext cx="10492232" cy="852637"/>
        </a:xfrm>
        <a:prstGeom prst="roundRect">
          <a:avLst/>
        </a:prstGeom>
        <a:gradFill rotWithShape="0">
          <a:gsLst>
            <a:gs pos="100000">
              <a:schemeClr val="bg1">
                <a:lumMod val="85000"/>
              </a:schemeClr>
            </a:gs>
            <a:gs pos="76000">
              <a:srgbClr val="00B0F0"/>
            </a:gs>
          </a:gsLst>
          <a:lin ang="5400000" scaled="1"/>
        </a:gra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dirty="0"/>
            <a:t>Find a way to hide a video behind the image and run it.</a:t>
          </a:r>
          <a:endParaRPr lang="en-IN" sz="1800" kern="1200" dirty="0"/>
        </a:p>
      </dsp:txBody>
      <dsp:txXfrm>
        <a:off x="41622" y="2881976"/>
        <a:ext cx="10408988" cy="7693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BA3671-C7A9-4F67-8E74-653497FE3DE4}">
      <dsp:nvSpPr>
        <dsp:cNvPr id="0" name=""/>
        <dsp:cNvSpPr/>
      </dsp:nvSpPr>
      <dsp:spPr>
        <a:xfrm>
          <a:off x="0" y="210082"/>
          <a:ext cx="9577705" cy="11757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t>Brief Summary of the assessment</a:t>
          </a:r>
          <a:endParaRPr lang="en-IN" sz="3800" kern="1200" dirty="0"/>
        </a:p>
      </dsp:txBody>
      <dsp:txXfrm>
        <a:off x="57395" y="267477"/>
        <a:ext cx="9462915" cy="1060955"/>
      </dsp:txXfrm>
    </dsp:sp>
    <dsp:sp modelId="{2763A960-793A-45F3-A53B-E80EA73996B6}">
      <dsp:nvSpPr>
        <dsp:cNvPr id="0" name=""/>
        <dsp:cNvSpPr/>
      </dsp:nvSpPr>
      <dsp:spPr>
        <a:xfrm>
          <a:off x="0" y="1702228"/>
          <a:ext cx="9577705" cy="134142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t>Detailed Description of the Observations</a:t>
          </a:r>
          <a:endParaRPr lang="en-IN" sz="3800" kern="1200" dirty="0"/>
        </a:p>
      </dsp:txBody>
      <dsp:txXfrm>
        <a:off x="65483" y="1767711"/>
        <a:ext cx="9446739" cy="12104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1F049B-9AB3-46E7-BD5D-C7D66B2A8132}">
      <dsp:nvSpPr>
        <dsp:cNvPr id="0" name=""/>
        <dsp:cNvSpPr/>
      </dsp:nvSpPr>
      <dsp:spPr>
        <a:xfrm>
          <a:off x="609599" y="0"/>
          <a:ext cx="6908800" cy="211497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A7E191-DA90-4EF9-928D-092987638A91}">
      <dsp:nvSpPr>
        <dsp:cNvPr id="0" name=""/>
        <dsp:cNvSpPr/>
      </dsp:nvSpPr>
      <dsp:spPr>
        <a:xfrm>
          <a:off x="36785" y="664972"/>
          <a:ext cx="2469306" cy="845989"/>
        </a:xfrm>
        <a:prstGeom prst="roundRect">
          <a:avLst/>
        </a:prstGeom>
        <a:solidFill>
          <a:schemeClr val="accent1"/>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Performed Vulnerability scans to assess the website</a:t>
          </a:r>
          <a:endParaRPr lang="en-IN" sz="1800" kern="1200" dirty="0">
            <a:latin typeface="Times New Roman" panose="02020603050405020304" pitchFamily="18" charset="0"/>
            <a:cs typeface="Times New Roman" panose="02020603050405020304" pitchFamily="18" charset="0"/>
          </a:endParaRPr>
        </a:p>
      </dsp:txBody>
      <dsp:txXfrm>
        <a:off x="78083" y="706270"/>
        <a:ext cx="2386710" cy="763393"/>
      </dsp:txXfrm>
    </dsp:sp>
    <dsp:sp modelId="{FCECA500-0580-4747-B92B-13A6F0128B67}">
      <dsp:nvSpPr>
        <dsp:cNvPr id="0" name=""/>
        <dsp:cNvSpPr/>
      </dsp:nvSpPr>
      <dsp:spPr>
        <a:xfrm>
          <a:off x="2829346" y="634491"/>
          <a:ext cx="2469306" cy="8459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Ranked the vulnerabilities according to threat level</a:t>
          </a:r>
          <a:endParaRPr lang="en-IN" sz="1800" kern="1200" dirty="0">
            <a:latin typeface="Times New Roman" panose="02020603050405020304" pitchFamily="18" charset="0"/>
            <a:cs typeface="Times New Roman" panose="02020603050405020304" pitchFamily="18" charset="0"/>
          </a:endParaRPr>
        </a:p>
      </dsp:txBody>
      <dsp:txXfrm>
        <a:off x="2870644" y="675789"/>
        <a:ext cx="2386710" cy="763393"/>
      </dsp:txXfrm>
    </dsp:sp>
    <dsp:sp modelId="{D09E01E7-2B62-4858-81E5-EAB35D02C209}">
      <dsp:nvSpPr>
        <dsp:cNvPr id="0" name=""/>
        <dsp:cNvSpPr/>
      </dsp:nvSpPr>
      <dsp:spPr>
        <a:xfrm>
          <a:off x="5657825" y="634491"/>
          <a:ext cx="2469306" cy="845989"/>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Presented the results through this report</a:t>
          </a:r>
          <a:endParaRPr lang="en-IN" sz="1800" kern="1200" dirty="0">
            <a:latin typeface="Times New Roman" panose="02020603050405020304" pitchFamily="18" charset="0"/>
            <a:cs typeface="Times New Roman" panose="02020603050405020304" pitchFamily="18" charset="0"/>
          </a:endParaRPr>
        </a:p>
      </dsp:txBody>
      <dsp:txXfrm>
        <a:off x="5699123" y="675789"/>
        <a:ext cx="2386710" cy="7633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BA3671-C7A9-4F67-8E74-653497FE3DE4}">
      <dsp:nvSpPr>
        <dsp:cNvPr id="0" name=""/>
        <dsp:cNvSpPr/>
      </dsp:nvSpPr>
      <dsp:spPr>
        <a:xfrm>
          <a:off x="0" y="1299666"/>
          <a:ext cx="9577705" cy="1106229"/>
        </a:xfrm>
        <a:prstGeom prst="roundRect">
          <a:avLst/>
        </a:prstGeom>
        <a:solidFill>
          <a:schemeClr val="bg1">
            <a:lumMod val="6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An Overview of Infrastructure Security Testing</a:t>
          </a:r>
          <a:endParaRPr lang="en-IN" sz="3400" kern="1200" dirty="0"/>
        </a:p>
      </dsp:txBody>
      <dsp:txXfrm>
        <a:off x="54002" y="1353668"/>
        <a:ext cx="9469701" cy="9982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1F049B-9AB3-46E7-BD5D-C7D66B2A8132}">
      <dsp:nvSpPr>
        <dsp:cNvPr id="0" name=""/>
        <dsp:cNvSpPr/>
      </dsp:nvSpPr>
      <dsp:spPr>
        <a:xfrm>
          <a:off x="609599" y="0"/>
          <a:ext cx="6908800" cy="211497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A7E191-DA90-4EF9-928D-092987638A91}">
      <dsp:nvSpPr>
        <dsp:cNvPr id="0" name=""/>
        <dsp:cNvSpPr/>
      </dsp:nvSpPr>
      <dsp:spPr>
        <a:xfrm>
          <a:off x="1107439" y="582167"/>
          <a:ext cx="2794000" cy="845989"/>
        </a:xfrm>
        <a:prstGeom prst="roundRect">
          <a:avLst/>
        </a:prstGeom>
        <a:solidFill>
          <a:srgbClr val="FF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Performed Vulnerability scans to assess the website</a:t>
          </a:r>
          <a:endParaRPr lang="en-IN" sz="1800" kern="1200" dirty="0">
            <a:latin typeface="Times New Roman" panose="02020603050405020304" pitchFamily="18" charset="0"/>
            <a:cs typeface="Times New Roman" panose="02020603050405020304" pitchFamily="18" charset="0"/>
          </a:endParaRPr>
        </a:p>
      </dsp:txBody>
      <dsp:txXfrm>
        <a:off x="1148737" y="623465"/>
        <a:ext cx="2711404" cy="763393"/>
      </dsp:txXfrm>
    </dsp:sp>
    <dsp:sp modelId="{D09E01E7-2B62-4858-81E5-EAB35D02C209}">
      <dsp:nvSpPr>
        <dsp:cNvPr id="0" name=""/>
        <dsp:cNvSpPr/>
      </dsp:nvSpPr>
      <dsp:spPr>
        <a:xfrm>
          <a:off x="5039362" y="582167"/>
          <a:ext cx="2794000" cy="845989"/>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Presented the results through this report</a:t>
          </a:r>
          <a:endParaRPr lang="en-IN" sz="1800" kern="1200" dirty="0">
            <a:latin typeface="Times New Roman" panose="02020603050405020304" pitchFamily="18" charset="0"/>
            <a:cs typeface="Times New Roman" panose="02020603050405020304" pitchFamily="18" charset="0"/>
          </a:endParaRPr>
        </a:p>
      </dsp:txBody>
      <dsp:txXfrm>
        <a:off x="5080660" y="623465"/>
        <a:ext cx="2711404" cy="76339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7AE199-E069-4E73-87EC-6C02710B1334}" type="datetimeFigureOut">
              <a:rPr lang="en-IN" smtClean="0"/>
              <a:t>27-11-2022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B71D3E-1D5C-41C4-8105-033D73A3A28E}" type="slidenum">
              <a:rPr lang="en-IN" smtClean="0"/>
              <a:t>‹#›</a:t>
            </a:fld>
            <a:endParaRPr lang="en-IN"/>
          </a:p>
        </p:txBody>
      </p:sp>
    </p:spTree>
    <p:extLst>
      <p:ext uri="{BB962C8B-B14F-4D97-AF65-F5344CB8AC3E}">
        <p14:creationId xmlns:p14="http://schemas.microsoft.com/office/powerpoint/2010/main" val="84053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1B71D3E-1D5C-41C4-8105-033D73A3A28E}" type="slidenum">
              <a:rPr lang="en-IN" smtClean="0"/>
              <a:t>1</a:t>
            </a:fld>
            <a:endParaRPr lang="en-IN"/>
          </a:p>
        </p:txBody>
      </p:sp>
    </p:spTree>
    <p:extLst>
      <p:ext uri="{BB962C8B-B14F-4D97-AF65-F5344CB8AC3E}">
        <p14:creationId xmlns:p14="http://schemas.microsoft.com/office/powerpoint/2010/main" val="1261989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1B71D3E-1D5C-41C4-8105-033D73A3A28E}" type="slidenum">
              <a:rPr lang="en-IN" smtClean="0"/>
              <a:t>21</a:t>
            </a:fld>
            <a:endParaRPr lang="en-IN"/>
          </a:p>
        </p:txBody>
      </p:sp>
    </p:spTree>
    <p:extLst>
      <p:ext uri="{BB962C8B-B14F-4D97-AF65-F5344CB8AC3E}">
        <p14:creationId xmlns:p14="http://schemas.microsoft.com/office/powerpoint/2010/main" val="2887563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1B71D3E-1D5C-41C4-8105-033D73A3A28E}" type="slidenum">
              <a:rPr lang="en-IN" smtClean="0"/>
              <a:t>49</a:t>
            </a:fld>
            <a:endParaRPr lang="en-IN"/>
          </a:p>
        </p:txBody>
      </p:sp>
    </p:spTree>
    <p:extLst>
      <p:ext uri="{BB962C8B-B14F-4D97-AF65-F5344CB8AC3E}">
        <p14:creationId xmlns:p14="http://schemas.microsoft.com/office/powerpoint/2010/main" val="980755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1B71D3E-1D5C-41C4-8105-033D73A3A28E}" type="slidenum">
              <a:rPr lang="en-IN" smtClean="0"/>
              <a:t>51</a:t>
            </a:fld>
            <a:endParaRPr lang="en-IN"/>
          </a:p>
        </p:txBody>
      </p:sp>
    </p:spTree>
    <p:extLst>
      <p:ext uri="{BB962C8B-B14F-4D97-AF65-F5344CB8AC3E}">
        <p14:creationId xmlns:p14="http://schemas.microsoft.com/office/powerpoint/2010/main" val="334830620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BD5009C-44AB-4B14-93BF-0C235C098575}" type="datetimeFigureOut">
              <a:rPr lang="en-IN" smtClean="0"/>
              <a:t>27-11-2022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1B7EB7CA-E17D-4B8D-8E3C-179D5191C06A}" type="slidenum">
              <a:rPr lang="en-IN" smtClean="0"/>
              <a:t>‹#›</a:t>
            </a:fld>
            <a:endParaRPr lang="en-IN"/>
          </a:p>
        </p:txBody>
      </p:sp>
    </p:spTree>
    <p:extLst>
      <p:ext uri="{BB962C8B-B14F-4D97-AF65-F5344CB8AC3E}">
        <p14:creationId xmlns:p14="http://schemas.microsoft.com/office/powerpoint/2010/main" val="1078404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D5009C-44AB-4B14-93BF-0C235C098575}" type="datetimeFigureOut">
              <a:rPr lang="en-IN" smtClean="0"/>
              <a:t>27-11-2022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B7EB7CA-E17D-4B8D-8E3C-179D5191C06A}" type="slidenum">
              <a:rPr lang="en-IN" smtClean="0"/>
              <a:t>‹#›</a:t>
            </a:fld>
            <a:endParaRPr lang="en-IN"/>
          </a:p>
        </p:txBody>
      </p:sp>
    </p:spTree>
    <p:extLst>
      <p:ext uri="{BB962C8B-B14F-4D97-AF65-F5344CB8AC3E}">
        <p14:creationId xmlns:p14="http://schemas.microsoft.com/office/powerpoint/2010/main" val="1987604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D5009C-44AB-4B14-93BF-0C235C098575}" type="datetimeFigureOut">
              <a:rPr lang="en-IN" smtClean="0"/>
              <a:t>27-11-2022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B7EB7CA-E17D-4B8D-8E3C-179D5191C06A}" type="slidenum">
              <a:rPr lang="en-IN" smtClean="0"/>
              <a:t>‹#›</a:t>
            </a:fld>
            <a:endParaRPr lang="en-IN"/>
          </a:p>
        </p:txBody>
      </p:sp>
    </p:spTree>
    <p:extLst>
      <p:ext uri="{BB962C8B-B14F-4D97-AF65-F5344CB8AC3E}">
        <p14:creationId xmlns:p14="http://schemas.microsoft.com/office/powerpoint/2010/main" val="3851582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D5009C-44AB-4B14-93BF-0C235C098575}" type="datetimeFigureOut">
              <a:rPr lang="en-IN" smtClean="0"/>
              <a:t>27-11-2022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B7EB7CA-E17D-4B8D-8E3C-179D5191C06A}" type="slidenum">
              <a:rPr lang="en-IN" smtClean="0"/>
              <a:t>‹#›</a:t>
            </a:fld>
            <a:endParaRPr lang="en-IN"/>
          </a:p>
        </p:txBody>
      </p:sp>
    </p:spTree>
    <p:extLst>
      <p:ext uri="{BB962C8B-B14F-4D97-AF65-F5344CB8AC3E}">
        <p14:creationId xmlns:p14="http://schemas.microsoft.com/office/powerpoint/2010/main" val="3552505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1BD5009C-44AB-4B14-93BF-0C235C098575}" type="datetimeFigureOut">
              <a:rPr lang="en-IN" smtClean="0"/>
              <a:t>27-11-2022</a:t>
            </a:fld>
            <a:endParaRPr lang="en-IN"/>
          </a:p>
        </p:txBody>
      </p:sp>
      <p:sp>
        <p:nvSpPr>
          <p:cNvPr id="5" name="Footer Placeholder 4"/>
          <p:cNvSpPr>
            <a:spLocks noGrp="1"/>
          </p:cNvSpPr>
          <p:nvPr>
            <p:ph type="ftr" sz="quarter" idx="11"/>
          </p:nvPr>
        </p:nvSpPr>
        <p:spPr>
          <a:xfrm>
            <a:off x="2182708" y="6272784"/>
            <a:ext cx="6327648" cy="365125"/>
          </a:xfrm>
        </p:spPr>
        <p:txBody>
          <a:bodyPr/>
          <a:lstStyle/>
          <a:p>
            <a:endParaRPr lang="en-IN"/>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1B7EB7CA-E17D-4B8D-8E3C-179D5191C06A}" type="slidenum">
              <a:rPr lang="en-IN" smtClean="0"/>
              <a:t>‹#›</a:t>
            </a:fld>
            <a:endParaRPr lang="en-IN"/>
          </a:p>
        </p:txBody>
      </p:sp>
    </p:spTree>
    <p:extLst>
      <p:ext uri="{BB962C8B-B14F-4D97-AF65-F5344CB8AC3E}">
        <p14:creationId xmlns:p14="http://schemas.microsoft.com/office/powerpoint/2010/main" val="39120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BD5009C-44AB-4B14-93BF-0C235C098575}" type="datetimeFigureOut">
              <a:rPr lang="en-IN" smtClean="0"/>
              <a:t>27-11-2022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B7EB7CA-E17D-4B8D-8E3C-179D5191C06A}" type="slidenum">
              <a:rPr lang="en-IN" smtClean="0"/>
              <a:t>‹#›</a:t>
            </a:fld>
            <a:endParaRPr lang="en-IN"/>
          </a:p>
        </p:txBody>
      </p:sp>
    </p:spTree>
    <p:extLst>
      <p:ext uri="{BB962C8B-B14F-4D97-AF65-F5344CB8AC3E}">
        <p14:creationId xmlns:p14="http://schemas.microsoft.com/office/powerpoint/2010/main" val="2532293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BD5009C-44AB-4B14-93BF-0C235C098575}" type="datetimeFigureOut">
              <a:rPr lang="en-IN" smtClean="0"/>
              <a:t>27-11-2022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B7EB7CA-E17D-4B8D-8E3C-179D5191C06A}" type="slidenum">
              <a:rPr lang="en-IN" smtClean="0"/>
              <a:t>‹#›</a:t>
            </a:fld>
            <a:endParaRPr lang="en-IN"/>
          </a:p>
        </p:txBody>
      </p:sp>
    </p:spTree>
    <p:extLst>
      <p:ext uri="{BB962C8B-B14F-4D97-AF65-F5344CB8AC3E}">
        <p14:creationId xmlns:p14="http://schemas.microsoft.com/office/powerpoint/2010/main" val="2170021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BD5009C-44AB-4B14-93BF-0C235C098575}" type="datetimeFigureOut">
              <a:rPr lang="en-IN" smtClean="0"/>
              <a:t>27-11-2022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B7EB7CA-E17D-4B8D-8E3C-179D5191C06A}" type="slidenum">
              <a:rPr lang="en-IN" smtClean="0"/>
              <a:t>‹#›</a:t>
            </a:fld>
            <a:endParaRPr lang="en-IN"/>
          </a:p>
        </p:txBody>
      </p:sp>
    </p:spTree>
    <p:extLst>
      <p:ext uri="{BB962C8B-B14F-4D97-AF65-F5344CB8AC3E}">
        <p14:creationId xmlns:p14="http://schemas.microsoft.com/office/powerpoint/2010/main" val="4213390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D5009C-44AB-4B14-93BF-0C235C098575}" type="datetimeFigureOut">
              <a:rPr lang="en-IN" smtClean="0"/>
              <a:t>27-11-2022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B7EB7CA-E17D-4B8D-8E3C-179D5191C06A}" type="slidenum">
              <a:rPr lang="en-IN" smtClean="0"/>
              <a:t>‹#›</a:t>
            </a:fld>
            <a:endParaRPr lang="en-IN"/>
          </a:p>
        </p:txBody>
      </p:sp>
    </p:spTree>
    <p:extLst>
      <p:ext uri="{BB962C8B-B14F-4D97-AF65-F5344CB8AC3E}">
        <p14:creationId xmlns:p14="http://schemas.microsoft.com/office/powerpoint/2010/main" val="2498919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BD5009C-44AB-4B14-93BF-0C235C098575}" type="datetimeFigureOut">
              <a:rPr lang="en-IN" smtClean="0"/>
              <a:t>27-11-2022</a:t>
            </a:fld>
            <a:endParaRPr lang="en-IN"/>
          </a:p>
        </p:txBody>
      </p:sp>
      <p:sp>
        <p:nvSpPr>
          <p:cNvPr id="6" name="Footer Placeholder 5"/>
          <p:cNvSpPr>
            <a:spLocks noGrp="1"/>
          </p:cNvSpPr>
          <p:nvPr>
            <p:ph type="ftr" sz="quarter" idx="11"/>
          </p:nvPr>
        </p:nvSpPr>
        <p:spPr/>
        <p:txBody>
          <a:bodyPr/>
          <a:lstStyle/>
          <a:p>
            <a:endParaRPr lang="en-IN"/>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1B7EB7CA-E17D-4B8D-8E3C-179D5191C06A}" type="slidenum">
              <a:rPr lang="en-IN" smtClean="0"/>
              <a:t>‹#›</a:t>
            </a:fld>
            <a:endParaRPr lang="en-IN"/>
          </a:p>
        </p:txBody>
      </p:sp>
    </p:spTree>
    <p:extLst>
      <p:ext uri="{BB962C8B-B14F-4D97-AF65-F5344CB8AC3E}">
        <p14:creationId xmlns:p14="http://schemas.microsoft.com/office/powerpoint/2010/main" val="2185822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BD5009C-44AB-4B14-93BF-0C235C098575}" type="datetimeFigureOut">
              <a:rPr lang="en-IN" smtClean="0"/>
              <a:t>27-11-2022</a:t>
            </a:fld>
            <a:endParaRPr lang="en-IN"/>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1B7EB7CA-E17D-4B8D-8E3C-179D5191C06A}" type="slidenum">
              <a:rPr lang="en-IN" smtClean="0"/>
              <a:t>‹#›</a:t>
            </a:fld>
            <a:endParaRPr lang="en-IN"/>
          </a:p>
        </p:txBody>
      </p:sp>
    </p:spTree>
    <p:extLst>
      <p:ext uri="{BB962C8B-B14F-4D97-AF65-F5344CB8AC3E}">
        <p14:creationId xmlns:p14="http://schemas.microsoft.com/office/powerpoint/2010/main" val="783734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1BD5009C-44AB-4B14-93BF-0C235C098575}" type="datetimeFigureOut">
              <a:rPr lang="en-IN" smtClean="0"/>
              <a:t>27-11-2022</a:t>
            </a:fld>
            <a:endParaRPr lang="en-IN"/>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IN"/>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1B7EB7CA-E17D-4B8D-8E3C-179D5191C06A}" type="slidenum">
              <a:rPr lang="en-IN" smtClean="0"/>
              <a:t>‹#›</a:t>
            </a:fld>
            <a:endParaRPr lang="en-IN"/>
          </a:p>
        </p:txBody>
      </p:sp>
    </p:spTree>
    <p:extLst>
      <p:ext uri="{BB962C8B-B14F-4D97-AF65-F5344CB8AC3E}">
        <p14:creationId xmlns:p14="http://schemas.microsoft.com/office/powerpoint/2010/main" val="4062848745"/>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3.wdp"/></Relationships>
</file>

<file path=ppt/slides/_rels/slide10.xml.rels><?xml version="1.0" encoding="UTF-8" standalone="yes"?>
<Relationships xmlns="http://schemas.openxmlformats.org/package/2006/relationships"><Relationship Id="rId3" Type="http://schemas.openxmlformats.org/officeDocument/2006/relationships/hyperlink" Target="https://www.peoplematters.in/article/technology/the-state-of-hr-technology-adoption-18056" TargetMode="External"/><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www.maxpixel.net/Business-Team-Two-People-Meeting-Computers-Office-1209640" TargetMode="External"/><Relationship Id="rId7" Type="http://schemas.openxmlformats.org/officeDocument/2006/relationships/diagramColors" Target="../diagrams/colors1.xml"/><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prophotostock.deviantart.com/art/world-technology-and-business-424996512" TargetMode="External"/><Relationship Id="rId2" Type="http://schemas.openxmlformats.org/officeDocument/2006/relationships/image" Target="../media/image7.jpg"/><Relationship Id="rId1" Type="http://schemas.openxmlformats.org/officeDocument/2006/relationships/slideLayout" Target="../slideLayouts/slideLayout4.xml"/><Relationship Id="rId6" Type="http://schemas.openxmlformats.org/officeDocument/2006/relationships/comments" Target="../comments/comment1.xml"/><Relationship Id="rId5" Type="http://schemas.openxmlformats.org/officeDocument/2006/relationships/image" Target="../media/image9.sv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torange.biz/fx/design-layout-responsive-brochure-business-banner-template-background-powerpoint-website-186919" TargetMode="External"/><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www.pexels.com/photo/blue-water-1147124/" TargetMode="External"/><Relationship Id="rId7" Type="http://schemas.openxmlformats.org/officeDocument/2006/relationships/diagramColors" Target="../diagrams/colors2.xml"/><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37.tmp"/></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maxpixel.net/Conference-Room-Meeting-Room-Iocenters-2673327" TargetMode="External"/><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www.publicdomainpictures.net/en/view-image.php?image=273607&amp;picture=business-handshake" TargetMode="External"/><Relationship Id="rId2" Type="http://schemas.openxmlformats.org/officeDocument/2006/relationships/image" Target="../media/image48.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0.xml.rels><?xml version="1.0" encoding="UTF-8" standalone="yes"?>
<Relationships xmlns="http://schemas.openxmlformats.org/package/2006/relationships"><Relationship Id="rId3" Type="http://schemas.openxmlformats.org/officeDocument/2006/relationships/hyperlink" Target="https://www.privateinternetaccess.com/blog/2017/05/intel-remote-vulnerability-much-much-worse-thought/" TargetMode="External"/><Relationship Id="rId2" Type="http://schemas.openxmlformats.org/officeDocument/2006/relationships/image" Target="../media/image49.jpeg"/><Relationship Id="rId1" Type="http://schemas.openxmlformats.org/officeDocument/2006/relationships/slideLayout" Target="../slideLayouts/slideLayout2.xml"/><Relationship Id="rId5" Type="http://schemas.openxmlformats.org/officeDocument/2006/relationships/image" Target="../media/image51.svg"/><Relationship Id="rId4" Type="http://schemas.openxmlformats.org/officeDocument/2006/relationships/image" Target="../media/image50.png"/></Relationships>
</file>

<file path=ppt/slides/_rels/slide71.xml.rels><?xml version="1.0" encoding="UTF-8" standalone="yes"?>
<Relationships xmlns="http://schemas.openxmlformats.org/package/2006/relationships"><Relationship Id="rId3" Type="http://schemas.openxmlformats.org/officeDocument/2006/relationships/hyperlink" Target="https://www.deviantart.com/supersweetstock/art/Sapphire-Crash-Free-Texture-Background-406169356" TargetMode="External"/><Relationship Id="rId2" Type="http://schemas.openxmlformats.org/officeDocument/2006/relationships/image" Target="../media/image52.xzpi0sSQmj1ICxaKQ71yWjv"/><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technofaq.org/posts/2018/08/how-technology-impacts-our-knowledge/" TargetMode="External"/><Relationship Id="rId7" Type="http://schemas.openxmlformats.org/officeDocument/2006/relationships/diagramColors" Target="../diagrams/colors4.xml"/><Relationship Id="rId2" Type="http://schemas.openxmlformats.org/officeDocument/2006/relationships/image" Target="../media/image53.jp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hyperlink" Target="https://famvin.org/en/2018/01/28/thank-goes-long-way/" TargetMode="External"/><Relationship Id="rId2" Type="http://schemas.openxmlformats.org/officeDocument/2006/relationships/image" Target="../media/image56.jp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hyperlink" Target="https://pixabay.com/photos/magnifier-newspaper-history-glass-424567/" TargetMode="External"/><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www.publicdomainpictures.net/view-image.php?image=129704&amp;picture=textured-background" TargetMode="External"/><Relationship Id="rId2" Type="http://schemas.openxmlformats.org/officeDocument/2006/relationships/image" Target="../media/image58.jp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www.publicdomainpictures.net/view-image.php?image=38026&amp;picture=background&amp;large=1" TargetMode="External"/><Relationship Id="rId2" Type="http://schemas.openxmlformats.org/officeDocument/2006/relationships/image" Target="../media/image60.jp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81.xml.rels><?xml version="1.0" encoding="UTF-8" standalone="yes"?>
<Relationships xmlns="http://schemas.openxmlformats.org/package/2006/relationships"><Relationship Id="rId3" Type="http://schemas.openxmlformats.org/officeDocument/2006/relationships/hyperlink" Target="http://www.allwhitebackground.com/colorful-background-images.html" TargetMode="External"/><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blogwatig.com/2012/10/autumn-hues/" TargetMode="External"/><Relationship Id="rId2" Type="http://schemas.openxmlformats.org/officeDocument/2006/relationships/image" Target="../media/image63.jpe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84.xml.rels><?xml version="1.0" encoding="UTF-8" standalone="yes"?>
<Relationships xmlns="http://schemas.openxmlformats.org/package/2006/relationships"><Relationship Id="rId3" Type="http://schemas.openxmlformats.org/officeDocument/2006/relationships/hyperlink" Target="https://miss604.com/2012/08/italy-wins-2012-honda-celebration-of-light.html" TargetMode="External"/><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8000"/>
            <a:lum/>
            <a:extLst>
              <a:ext uri="{BEBA8EAE-BF5A-486C-A8C5-ECC9F3942E4B}">
                <a14:imgProps xmlns:a14="http://schemas.microsoft.com/office/drawing/2010/main">
                  <a14:imgLayer r:embed="rId4">
                    <a14:imgEffect>
                      <a14:artisticPencilGrayscale pencilSize="28"/>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34C10-B437-4E5A-B43B-E857E4C05BF7}"/>
              </a:ext>
            </a:extLst>
          </p:cNvPr>
          <p:cNvSpPr>
            <a:spLocks noGrp="1"/>
          </p:cNvSpPr>
          <p:nvPr>
            <p:ph type="ctrTitle"/>
          </p:nvPr>
        </p:nvSpPr>
        <p:spPr>
          <a:xfrm>
            <a:off x="1524000" y="868362"/>
            <a:ext cx="9144000" cy="2387600"/>
          </a:xfrm>
        </p:spPr>
        <p:txBody>
          <a:bodyPr/>
          <a:lstStyle/>
          <a:p>
            <a:r>
              <a:rPr lang="en-US" dirty="0"/>
              <a:t>Cyber Security Major Project</a:t>
            </a:r>
            <a:endParaRPr lang="en-IN" dirty="0"/>
          </a:p>
        </p:txBody>
      </p:sp>
      <p:sp>
        <p:nvSpPr>
          <p:cNvPr id="3" name="Subtitle 2">
            <a:extLst>
              <a:ext uri="{FF2B5EF4-FFF2-40B4-BE49-F238E27FC236}">
                <a16:creationId xmlns:a16="http://schemas.microsoft.com/office/drawing/2014/main" id="{AEDD8687-9EF7-452E-B9AD-80BD2CEF20B5}"/>
              </a:ext>
            </a:extLst>
          </p:cNvPr>
          <p:cNvSpPr>
            <a:spLocks noGrp="1"/>
          </p:cNvSpPr>
          <p:nvPr>
            <p:ph type="subTitle" idx="1"/>
          </p:nvPr>
        </p:nvSpPr>
        <p:spPr>
          <a:xfrm>
            <a:off x="1524000" y="3927158"/>
            <a:ext cx="9144000" cy="1655762"/>
          </a:xfrm>
        </p:spPr>
        <p:txBody>
          <a:bodyPr>
            <a:normAutofit/>
          </a:bodyPr>
          <a:lstStyle/>
          <a:p>
            <a:r>
              <a:rPr lang="en-US" sz="2400" dirty="0"/>
              <a:t>By P Indivar</a:t>
            </a:r>
            <a:endParaRPr lang="en-IN" sz="2400" dirty="0"/>
          </a:p>
        </p:txBody>
      </p:sp>
    </p:spTree>
    <p:extLst>
      <p:ext uri="{BB962C8B-B14F-4D97-AF65-F5344CB8AC3E}">
        <p14:creationId xmlns:p14="http://schemas.microsoft.com/office/powerpoint/2010/main" val="42742391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6000"/>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96E7061-648F-499A-B31F-A91E6F36A987}"/>
              </a:ext>
            </a:extLst>
          </p:cNvPr>
          <p:cNvSpPr>
            <a:spLocks noGrp="1"/>
          </p:cNvSpPr>
          <p:nvPr>
            <p:ph type="title"/>
          </p:nvPr>
        </p:nvSpPr>
        <p:spPr>
          <a:xfrm>
            <a:off x="155449" y="252631"/>
            <a:ext cx="5713723" cy="1413068"/>
          </a:xfrm>
          <a:solidFill>
            <a:schemeClr val="bg1"/>
          </a:solidFill>
          <a:ln>
            <a:noFill/>
          </a:ln>
        </p:spPr>
        <p:txBody>
          <a:bodyPr>
            <a:normAutofit fontScale="90000"/>
          </a:bodyPr>
          <a:lstStyle/>
          <a:p>
            <a:r>
              <a:rPr lang="en-US" dirty="0"/>
              <a:t>Detailed Description of the Observations</a:t>
            </a:r>
            <a:endParaRPr lang="en-IN" dirty="0"/>
          </a:p>
        </p:txBody>
      </p:sp>
      <p:sp>
        <p:nvSpPr>
          <p:cNvPr id="9" name="Content Placeholder 8">
            <a:extLst>
              <a:ext uri="{FF2B5EF4-FFF2-40B4-BE49-F238E27FC236}">
                <a16:creationId xmlns:a16="http://schemas.microsoft.com/office/drawing/2014/main" id="{6097E72F-ABFF-4767-9EC0-2441CE554B02}"/>
              </a:ext>
            </a:extLst>
          </p:cNvPr>
          <p:cNvSpPr>
            <a:spLocks noGrp="1"/>
          </p:cNvSpPr>
          <p:nvPr>
            <p:ph idx="1"/>
          </p:nvPr>
        </p:nvSpPr>
        <p:spPr>
          <a:xfrm>
            <a:off x="155449" y="1769257"/>
            <a:ext cx="4869714" cy="1413068"/>
          </a:xfrm>
          <a:solidFill>
            <a:srgbClr val="92D050"/>
          </a:solidFill>
        </p:spPr>
        <p:txBody>
          <a:bodyPr>
            <a:normAutofit/>
          </a:bodyPr>
          <a:lstStyle/>
          <a:p>
            <a:pPr marL="0" indent="0">
              <a:buNone/>
            </a:pPr>
            <a:r>
              <a:rPr lang="en-US" sz="3200" b="1" dirty="0">
                <a:latin typeface="Times New Roman" panose="02020603050405020304" pitchFamily="18" charset="0"/>
                <a:cs typeface="Times New Roman" panose="02020603050405020304" pitchFamily="18" charset="0"/>
              </a:rPr>
              <a:t>Explanation of each and every Vulnerability in detail</a:t>
            </a:r>
            <a:endParaRPr lang="en-IN"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9045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4126D-AEF0-4CAA-8C05-1292EA7E7330}"/>
              </a:ext>
            </a:extLst>
          </p:cNvPr>
          <p:cNvSpPr>
            <a:spLocks noGrp="1"/>
          </p:cNvSpPr>
          <p:nvPr>
            <p:ph type="title"/>
          </p:nvPr>
        </p:nvSpPr>
        <p:spPr>
          <a:xfrm>
            <a:off x="74428" y="0"/>
            <a:ext cx="7793665" cy="1010093"/>
          </a:xfrm>
        </p:spPr>
        <p:txBody>
          <a:bodyPr>
            <a:normAutofit fontScale="90000"/>
          </a:bodyPr>
          <a:lstStyle/>
          <a:p>
            <a:br>
              <a:rPr lang="en-IN" b="1" i="0" dirty="0">
                <a:solidFill>
                  <a:srgbClr val="333333"/>
                </a:solidFill>
                <a:effectLst/>
                <a:latin typeface="Helvetica Neue"/>
              </a:rPr>
            </a:br>
            <a:r>
              <a:rPr lang="en-IN" sz="2900" b="1" i="0" dirty="0">
                <a:solidFill>
                  <a:srgbClr val="333333"/>
                </a:solidFill>
                <a:effectLst/>
                <a:latin typeface="Times New Roman" panose="02020603050405020304" pitchFamily="18" charset="0"/>
                <a:cs typeface="Times New Roman" panose="02020603050405020304" pitchFamily="18" charset="0"/>
              </a:rPr>
              <a:t>1) PHP Unsupported Version Detection</a:t>
            </a:r>
            <a:br>
              <a:rPr lang="en-IN" b="1" i="0" dirty="0">
                <a:solidFill>
                  <a:srgbClr val="333333"/>
                </a:solidFill>
                <a:effectLst/>
                <a:latin typeface="Helvetica Neue"/>
              </a:rPr>
            </a:br>
            <a:endParaRPr lang="en-IN" dirty="0"/>
          </a:p>
        </p:txBody>
      </p:sp>
      <p:graphicFrame>
        <p:nvGraphicFramePr>
          <p:cNvPr id="13" name="Table 13">
            <a:extLst>
              <a:ext uri="{FF2B5EF4-FFF2-40B4-BE49-F238E27FC236}">
                <a16:creationId xmlns:a16="http://schemas.microsoft.com/office/drawing/2014/main" id="{4C78F117-DAE5-46BE-9265-D7BC1B59DF40}"/>
              </a:ext>
            </a:extLst>
          </p:cNvPr>
          <p:cNvGraphicFramePr>
            <a:graphicFrameLocks noGrp="1"/>
          </p:cNvGraphicFramePr>
          <p:nvPr>
            <p:ph idx="1"/>
            <p:extLst>
              <p:ext uri="{D42A27DB-BD31-4B8C-83A1-F6EECF244321}">
                <p14:modId xmlns:p14="http://schemas.microsoft.com/office/powerpoint/2010/main" val="643788969"/>
              </p:ext>
            </p:extLst>
          </p:nvPr>
        </p:nvGraphicFramePr>
        <p:xfrm>
          <a:off x="155574" y="1010093"/>
          <a:ext cx="11690985" cy="1488558"/>
        </p:xfrm>
        <a:graphic>
          <a:graphicData uri="http://schemas.openxmlformats.org/drawingml/2006/table">
            <a:tbl>
              <a:tblPr firstRow="1" bandRow="1">
                <a:tableStyleId>{5C22544A-7EE6-4342-B048-85BDC9FD1C3A}</a:tableStyleId>
              </a:tblPr>
              <a:tblGrid>
                <a:gridCol w="11690985">
                  <a:extLst>
                    <a:ext uri="{9D8B030D-6E8A-4147-A177-3AD203B41FA5}">
                      <a16:colId xmlns:a16="http://schemas.microsoft.com/office/drawing/2014/main" val="3947224784"/>
                    </a:ext>
                  </a:extLst>
                </a:gridCol>
              </a:tblGrid>
              <a:tr h="510363">
                <a:tc>
                  <a:txBody>
                    <a:bodyPr/>
                    <a:lstStyle/>
                    <a:p>
                      <a:r>
                        <a:rPr lang="en-US" baseline="0" dirty="0">
                          <a:solidFill>
                            <a:schemeClr val="tx1"/>
                          </a:solidFill>
                        </a:rPr>
                        <a:t>Observation</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502378585"/>
                  </a:ext>
                </a:extLst>
              </a:tr>
              <a:tr h="978195">
                <a:tc>
                  <a:txBody>
                    <a:bodyPr/>
                    <a:lstStyle/>
                    <a:p>
                      <a:r>
                        <a:rPr lang="en-US" sz="1800" b="0" i="0" kern="1200" dirty="0">
                          <a:solidFill>
                            <a:schemeClr val="dk1"/>
                          </a:solidFill>
                          <a:effectLst/>
                          <a:latin typeface="+mn-lt"/>
                          <a:ea typeface="+mn-ea"/>
                          <a:cs typeface="+mn-cs"/>
                        </a:rPr>
                        <a:t>I found that according to its version, the installation of PHP on the remote host is no longer supported.</a:t>
                      </a:r>
                      <a:br>
                        <a:rPr lang="en-US" dirty="0"/>
                      </a:b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32791383"/>
                  </a:ext>
                </a:extLst>
              </a:tr>
            </a:tbl>
          </a:graphicData>
        </a:graphic>
      </p:graphicFrame>
      <p:graphicFrame>
        <p:nvGraphicFramePr>
          <p:cNvPr id="14" name="Table 14">
            <a:extLst>
              <a:ext uri="{FF2B5EF4-FFF2-40B4-BE49-F238E27FC236}">
                <a16:creationId xmlns:a16="http://schemas.microsoft.com/office/drawing/2014/main" id="{4D9E4A05-4281-4347-8BE5-66B121F8E13F}"/>
              </a:ext>
            </a:extLst>
          </p:cNvPr>
          <p:cNvGraphicFramePr>
            <a:graphicFrameLocks noGrp="1"/>
          </p:cNvGraphicFramePr>
          <p:nvPr>
            <p:extLst>
              <p:ext uri="{D42A27DB-BD31-4B8C-83A1-F6EECF244321}">
                <p14:modId xmlns:p14="http://schemas.microsoft.com/office/powerpoint/2010/main" val="723721698"/>
              </p:ext>
            </p:extLst>
          </p:nvPr>
        </p:nvGraphicFramePr>
        <p:xfrm>
          <a:off x="155574" y="2498651"/>
          <a:ext cx="11690983" cy="431287"/>
        </p:xfrm>
        <a:graphic>
          <a:graphicData uri="http://schemas.openxmlformats.org/drawingml/2006/table">
            <a:tbl>
              <a:tblPr firstRow="1" bandRow="1">
                <a:tableStyleId>{5C22544A-7EE6-4342-B048-85BDC9FD1C3A}</a:tableStyleId>
              </a:tblPr>
              <a:tblGrid>
                <a:gridCol w="2179618">
                  <a:extLst>
                    <a:ext uri="{9D8B030D-6E8A-4147-A177-3AD203B41FA5}">
                      <a16:colId xmlns:a16="http://schemas.microsoft.com/office/drawing/2014/main" val="3092710654"/>
                    </a:ext>
                  </a:extLst>
                </a:gridCol>
                <a:gridCol w="543766">
                  <a:extLst>
                    <a:ext uri="{9D8B030D-6E8A-4147-A177-3AD203B41FA5}">
                      <a16:colId xmlns:a16="http://schemas.microsoft.com/office/drawing/2014/main" val="1324316881"/>
                    </a:ext>
                  </a:extLst>
                </a:gridCol>
                <a:gridCol w="1816675">
                  <a:extLst>
                    <a:ext uri="{9D8B030D-6E8A-4147-A177-3AD203B41FA5}">
                      <a16:colId xmlns:a16="http://schemas.microsoft.com/office/drawing/2014/main" val="2565159919"/>
                    </a:ext>
                  </a:extLst>
                </a:gridCol>
                <a:gridCol w="617917">
                  <a:extLst>
                    <a:ext uri="{9D8B030D-6E8A-4147-A177-3AD203B41FA5}">
                      <a16:colId xmlns:a16="http://schemas.microsoft.com/office/drawing/2014/main" val="3631140609"/>
                    </a:ext>
                  </a:extLst>
                </a:gridCol>
                <a:gridCol w="1927900">
                  <a:extLst>
                    <a:ext uri="{9D8B030D-6E8A-4147-A177-3AD203B41FA5}">
                      <a16:colId xmlns:a16="http://schemas.microsoft.com/office/drawing/2014/main" val="1770981290"/>
                    </a:ext>
                  </a:extLst>
                </a:gridCol>
                <a:gridCol w="556125">
                  <a:extLst>
                    <a:ext uri="{9D8B030D-6E8A-4147-A177-3AD203B41FA5}">
                      <a16:colId xmlns:a16="http://schemas.microsoft.com/office/drawing/2014/main" val="2050343036"/>
                    </a:ext>
                  </a:extLst>
                </a:gridCol>
                <a:gridCol w="1742525">
                  <a:extLst>
                    <a:ext uri="{9D8B030D-6E8A-4147-A177-3AD203B41FA5}">
                      <a16:colId xmlns:a16="http://schemas.microsoft.com/office/drawing/2014/main" val="2067942846"/>
                    </a:ext>
                  </a:extLst>
                </a:gridCol>
                <a:gridCol w="531408">
                  <a:extLst>
                    <a:ext uri="{9D8B030D-6E8A-4147-A177-3AD203B41FA5}">
                      <a16:colId xmlns:a16="http://schemas.microsoft.com/office/drawing/2014/main" val="1742857350"/>
                    </a:ext>
                  </a:extLst>
                </a:gridCol>
                <a:gridCol w="1775049">
                  <a:extLst>
                    <a:ext uri="{9D8B030D-6E8A-4147-A177-3AD203B41FA5}">
                      <a16:colId xmlns:a16="http://schemas.microsoft.com/office/drawing/2014/main" val="2980253927"/>
                    </a:ext>
                  </a:extLst>
                </a:gridCol>
              </a:tblGrid>
              <a:tr h="431287">
                <a:tc>
                  <a:txBody>
                    <a:bodyPr/>
                    <a:lstStyle/>
                    <a:p>
                      <a:r>
                        <a:rPr lang="en-US" baseline="0" dirty="0">
                          <a:solidFill>
                            <a:schemeClr val="tx1"/>
                          </a:solidFill>
                        </a:rPr>
                        <a:t>Risk</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r>
                        <a:rPr lang="en-US" baseline="0" dirty="0">
                          <a:solidFill>
                            <a:schemeClr val="tx1"/>
                          </a:solidFill>
                        </a:rPr>
                        <a:t>Critical</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High</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Medium</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Low</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4185177"/>
                  </a:ext>
                </a:extLst>
              </a:tr>
            </a:tbl>
          </a:graphicData>
        </a:graphic>
      </p:graphicFrame>
      <p:graphicFrame>
        <p:nvGraphicFramePr>
          <p:cNvPr id="15" name="Table 15">
            <a:extLst>
              <a:ext uri="{FF2B5EF4-FFF2-40B4-BE49-F238E27FC236}">
                <a16:creationId xmlns:a16="http://schemas.microsoft.com/office/drawing/2014/main" id="{DBDB0BDA-7716-4C60-A1AD-FCEFA443DDDE}"/>
              </a:ext>
            </a:extLst>
          </p:cNvPr>
          <p:cNvGraphicFramePr>
            <a:graphicFrameLocks noGrp="1"/>
          </p:cNvGraphicFramePr>
          <p:nvPr>
            <p:extLst>
              <p:ext uri="{D42A27DB-BD31-4B8C-83A1-F6EECF244321}">
                <p14:modId xmlns:p14="http://schemas.microsoft.com/office/powerpoint/2010/main" val="3663920060"/>
              </p:ext>
            </p:extLst>
          </p:nvPr>
        </p:nvGraphicFramePr>
        <p:xfrm>
          <a:off x="155573" y="2929938"/>
          <a:ext cx="11690984" cy="2643649"/>
        </p:xfrm>
        <a:graphic>
          <a:graphicData uri="http://schemas.openxmlformats.org/drawingml/2006/table">
            <a:tbl>
              <a:tblPr firstRow="1" bandRow="1">
                <a:tableStyleId>{5C22544A-7EE6-4342-B048-85BDC9FD1C3A}</a:tableStyleId>
              </a:tblPr>
              <a:tblGrid>
                <a:gridCol w="11690984">
                  <a:extLst>
                    <a:ext uri="{9D8B030D-6E8A-4147-A177-3AD203B41FA5}">
                      <a16:colId xmlns:a16="http://schemas.microsoft.com/office/drawing/2014/main" val="3496989527"/>
                    </a:ext>
                  </a:extLst>
                </a:gridCol>
              </a:tblGrid>
              <a:tr h="1102378">
                <a:tc>
                  <a:txBody>
                    <a:bodyPr/>
                    <a:lstStyle/>
                    <a:p>
                      <a:r>
                        <a:rPr lang="en-US" sz="1800" b="0" i="0" kern="1200" dirty="0">
                          <a:solidFill>
                            <a:schemeClr val="dk1"/>
                          </a:solidFill>
                          <a:effectLst/>
                          <a:latin typeface="+mn-lt"/>
                          <a:ea typeface="+mn-ea"/>
                          <a:cs typeface="+mn-cs"/>
                        </a:rPr>
                        <a:t>Lack of support implies that no new security patches for the product will be released by the vendor. As a result, it is likely to contain security vulnerabilities</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53857337"/>
                  </a:ext>
                </a:extLst>
              </a:tr>
              <a:tr h="382322">
                <a:tc>
                  <a:txBody>
                    <a:bodyPr/>
                    <a:lstStyle/>
                    <a:p>
                      <a:r>
                        <a:rPr lang="en-US" b="1" dirty="0"/>
                        <a:t>Recommendations</a:t>
                      </a:r>
                      <a:endParaRPr lang="en-IN"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5445207"/>
                  </a:ext>
                </a:extLst>
              </a:tr>
              <a:tr h="1158949">
                <a:tc>
                  <a:txBody>
                    <a:bodyPr/>
                    <a:lstStyle/>
                    <a:p>
                      <a:r>
                        <a:rPr lang="en-US" sz="1800" b="0" i="0" kern="1200" dirty="0">
                          <a:solidFill>
                            <a:schemeClr val="dk1"/>
                          </a:solidFill>
                          <a:effectLst/>
                          <a:latin typeface="+mn-lt"/>
                          <a:ea typeface="+mn-ea"/>
                          <a:cs typeface="+mn-cs"/>
                        </a:rPr>
                        <a:t>Upgrade to a version of PHP that is currently supported.</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4146311"/>
                  </a:ext>
                </a:extLst>
              </a:tr>
            </a:tbl>
          </a:graphicData>
        </a:graphic>
      </p:graphicFrame>
    </p:spTree>
    <p:extLst>
      <p:ext uri="{BB962C8B-B14F-4D97-AF65-F5344CB8AC3E}">
        <p14:creationId xmlns:p14="http://schemas.microsoft.com/office/powerpoint/2010/main" val="1369440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620E0-F99A-4411-8B1E-E26200B59C2D}"/>
              </a:ext>
            </a:extLst>
          </p:cNvPr>
          <p:cNvSpPr>
            <a:spLocks noGrp="1"/>
          </p:cNvSpPr>
          <p:nvPr>
            <p:ph type="title"/>
          </p:nvPr>
        </p:nvSpPr>
        <p:spPr>
          <a:xfrm>
            <a:off x="10160" y="0"/>
            <a:ext cx="10058400" cy="1259840"/>
          </a:xfrm>
        </p:spPr>
        <p:txBody>
          <a:bodyPr/>
          <a:lstStyle/>
          <a:p>
            <a:r>
              <a:rPr lang="en-US" dirty="0"/>
              <a:t>Proof of vulnerability detection</a:t>
            </a:r>
            <a:endParaRPr lang="en-IN" dirty="0"/>
          </a:p>
        </p:txBody>
      </p:sp>
      <p:pic>
        <p:nvPicPr>
          <p:cNvPr id="5" name="Content Placeholder 4">
            <a:extLst>
              <a:ext uri="{FF2B5EF4-FFF2-40B4-BE49-F238E27FC236}">
                <a16:creationId xmlns:a16="http://schemas.microsoft.com/office/drawing/2014/main" id="{2B0101A9-A7FC-480B-9ED7-A7BD8B136FCE}"/>
              </a:ext>
            </a:extLst>
          </p:cNvPr>
          <p:cNvPicPr>
            <a:picLocks noGrp="1" noChangeAspect="1"/>
          </p:cNvPicPr>
          <p:nvPr>
            <p:ph idx="1"/>
          </p:nvPr>
        </p:nvPicPr>
        <p:blipFill>
          <a:blip r:embed="rId2"/>
          <a:stretch>
            <a:fillRect/>
          </a:stretch>
        </p:blipFill>
        <p:spPr>
          <a:xfrm>
            <a:off x="822961" y="1562100"/>
            <a:ext cx="8859292" cy="4533900"/>
          </a:xfrm>
          <a:ln w="12700">
            <a:solidFill>
              <a:schemeClr val="tx1"/>
            </a:solidFill>
          </a:ln>
        </p:spPr>
      </p:pic>
    </p:spTree>
    <p:extLst>
      <p:ext uri="{BB962C8B-B14F-4D97-AF65-F5344CB8AC3E}">
        <p14:creationId xmlns:p14="http://schemas.microsoft.com/office/powerpoint/2010/main" val="26431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4126D-AEF0-4CAA-8C05-1292EA7E7330}"/>
              </a:ext>
            </a:extLst>
          </p:cNvPr>
          <p:cNvSpPr>
            <a:spLocks noGrp="1"/>
          </p:cNvSpPr>
          <p:nvPr>
            <p:ph type="title"/>
          </p:nvPr>
        </p:nvSpPr>
        <p:spPr>
          <a:xfrm>
            <a:off x="74428" y="0"/>
            <a:ext cx="7793665" cy="1010093"/>
          </a:xfrm>
        </p:spPr>
        <p:txBody>
          <a:bodyPr>
            <a:normAutofit fontScale="90000"/>
          </a:bodyPr>
          <a:lstStyle/>
          <a:p>
            <a:br>
              <a:rPr lang="en-IN" b="1" i="0" dirty="0">
                <a:solidFill>
                  <a:srgbClr val="333333"/>
                </a:solidFill>
                <a:effectLst/>
                <a:latin typeface="Helvetica Neue"/>
              </a:rPr>
            </a:br>
            <a:br>
              <a:rPr lang="en-IN" b="1" i="0" dirty="0">
                <a:solidFill>
                  <a:srgbClr val="333333"/>
                </a:solidFill>
                <a:effectLst/>
                <a:latin typeface="Helvetica Neue"/>
              </a:rPr>
            </a:br>
            <a:r>
              <a:rPr lang="en-IN" sz="2900" b="1" dirty="0">
                <a:solidFill>
                  <a:srgbClr val="333333"/>
                </a:solidFill>
                <a:latin typeface="Times New Roman" panose="02020603050405020304" pitchFamily="18" charset="0"/>
                <a:cs typeface="Times New Roman" panose="02020603050405020304" pitchFamily="18" charset="0"/>
              </a:rPr>
              <a:t>2)</a:t>
            </a:r>
            <a:r>
              <a:rPr lang="en-IN" sz="2900" b="1" i="0" dirty="0">
                <a:solidFill>
                  <a:srgbClr val="333333"/>
                </a:solidFill>
                <a:effectLst/>
                <a:latin typeface="Times New Roman" panose="02020603050405020304" pitchFamily="18" charset="0"/>
                <a:cs typeface="Times New Roman" panose="02020603050405020304" pitchFamily="18" charset="0"/>
              </a:rPr>
              <a:t> PHP &lt; 5.2.1 Multiple Vulnerabilities</a:t>
            </a:r>
            <a:br>
              <a:rPr lang="en-IN" sz="2900" b="1" i="0" dirty="0">
                <a:solidFill>
                  <a:srgbClr val="333333"/>
                </a:solidFill>
                <a:effectLst/>
                <a:latin typeface="Times New Roman" panose="02020603050405020304" pitchFamily="18" charset="0"/>
                <a:cs typeface="Times New Roman" panose="02020603050405020304" pitchFamily="18" charset="0"/>
              </a:rPr>
            </a:br>
            <a:br>
              <a:rPr lang="en-IN" b="1" i="0" dirty="0">
                <a:solidFill>
                  <a:srgbClr val="333333"/>
                </a:solidFill>
                <a:effectLst/>
                <a:latin typeface="Helvetica Neue"/>
              </a:rPr>
            </a:br>
            <a:endParaRPr lang="en-IN" dirty="0"/>
          </a:p>
        </p:txBody>
      </p:sp>
      <p:graphicFrame>
        <p:nvGraphicFramePr>
          <p:cNvPr id="13" name="Table 13">
            <a:extLst>
              <a:ext uri="{FF2B5EF4-FFF2-40B4-BE49-F238E27FC236}">
                <a16:creationId xmlns:a16="http://schemas.microsoft.com/office/drawing/2014/main" id="{4C78F117-DAE5-46BE-9265-D7BC1B59DF40}"/>
              </a:ext>
            </a:extLst>
          </p:cNvPr>
          <p:cNvGraphicFramePr>
            <a:graphicFrameLocks noGrp="1"/>
          </p:cNvGraphicFramePr>
          <p:nvPr>
            <p:ph idx="1"/>
            <p:extLst>
              <p:ext uri="{D42A27DB-BD31-4B8C-83A1-F6EECF244321}">
                <p14:modId xmlns:p14="http://schemas.microsoft.com/office/powerpoint/2010/main" val="210435242"/>
              </p:ext>
            </p:extLst>
          </p:nvPr>
        </p:nvGraphicFramePr>
        <p:xfrm>
          <a:off x="155574" y="1010093"/>
          <a:ext cx="11670665" cy="1702627"/>
        </p:xfrm>
        <a:graphic>
          <a:graphicData uri="http://schemas.openxmlformats.org/drawingml/2006/table">
            <a:tbl>
              <a:tblPr firstRow="1" bandRow="1">
                <a:tableStyleId>{5C22544A-7EE6-4342-B048-85BDC9FD1C3A}</a:tableStyleId>
              </a:tblPr>
              <a:tblGrid>
                <a:gridCol w="11670665">
                  <a:extLst>
                    <a:ext uri="{9D8B030D-6E8A-4147-A177-3AD203B41FA5}">
                      <a16:colId xmlns:a16="http://schemas.microsoft.com/office/drawing/2014/main" val="3947224784"/>
                    </a:ext>
                  </a:extLst>
                </a:gridCol>
              </a:tblGrid>
              <a:tr h="510363">
                <a:tc>
                  <a:txBody>
                    <a:bodyPr/>
                    <a:lstStyle/>
                    <a:p>
                      <a:r>
                        <a:rPr lang="en-US" baseline="0" dirty="0">
                          <a:solidFill>
                            <a:schemeClr val="tx1"/>
                          </a:solidFill>
                        </a:rPr>
                        <a:t>Observation</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502378585"/>
                  </a:ext>
                </a:extLst>
              </a:tr>
              <a:tr h="1192264">
                <a:tc>
                  <a:txBody>
                    <a:bodyPr/>
                    <a:lstStyle/>
                    <a:p>
                      <a:r>
                        <a:rPr lang="en-US" sz="1800" b="0" i="0" kern="1200" dirty="0">
                          <a:solidFill>
                            <a:schemeClr val="dk1"/>
                          </a:solidFill>
                          <a:effectLst/>
                          <a:latin typeface="+mn-lt"/>
                          <a:ea typeface="+mn-ea"/>
                          <a:cs typeface="+mn-cs"/>
                        </a:rPr>
                        <a:t>According to its banner, the version of PHP installed on the remote host is older than 5.2.1. </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32791383"/>
                  </a:ext>
                </a:extLst>
              </a:tr>
            </a:tbl>
          </a:graphicData>
        </a:graphic>
      </p:graphicFrame>
      <p:graphicFrame>
        <p:nvGraphicFramePr>
          <p:cNvPr id="14" name="Table 14">
            <a:extLst>
              <a:ext uri="{FF2B5EF4-FFF2-40B4-BE49-F238E27FC236}">
                <a16:creationId xmlns:a16="http://schemas.microsoft.com/office/drawing/2014/main" id="{4D9E4A05-4281-4347-8BE5-66B121F8E13F}"/>
              </a:ext>
            </a:extLst>
          </p:cNvPr>
          <p:cNvGraphicFramePr>
            <a:graphicFrameLocks noGrp="1"/>
          </p:cNvGraphicFramePr>
          <p:nvPr>
            <p:extLst>
              <p:ext uri="{D42A27DB-BD31-4B8C-83A1-F6EECF244321}">
                <p14:modId xmlns:p14="http://schemas.microsoft.com/office/powerpoint/2010/main" val="3308590559"/>
              </p:ext>
            </p:extLst>
          </p:nvPr>
        </p:nvGraphicFramePr>
        <p:xfrm>
          <a:off x="155573" y="2709176"/>
          <a:ext cx="11670665" cy="431287"/>
        </p:xfrm>
        <a:graphic>
          <a:graphicData uri="http://schemas.openxmlformats.org/drawingml/2006/table">
            <a:tbl>
              <a:tblPr firstRow="1" bandRow="1">
                <a:tableStyleId>{5C22544A-7EE6-4342-B048-85BDC9FD1C3A}</a:tableStyleId>
              </a:tblPr>
              <a:tblGrid>
                <a:gridCol w="2175830">
                  <a:extLst>
                    <a:ext uri="{9D8B030D-6E8A-4147-A177-3AD203B41FA5}">
                      <a16:colId xmlns:a16="http://schemas.microsoft.com/office/drawing/2014/main" val="3092710654"/>
                    </a:ext>
                  </a:extLst>
                </a:gridCol>
                <a:gridCol w="542821">
                  <a:extLst>
                    <a:ext uri="{9D8B030D-6E8A-4147-A177-3AD203B41FA5}">
                      <a16:colId xmlns:a16="http://schemas.microsoft.com/office/drawing/2014/main" val="1324316881"/>
                    </a:ext>
                  </a:extLst>
                </a:gridCol>
                <a:gridCol w="1813518">
                  <a:extLst>
                    <a:ext uri="{9D8B030D-6E8A-4147-A177-3AD203B41FA5}">
                      <a16:colId xmlns:a16="http://schemas.microsoft.com/office/drawing/2014/main" val="2565159919"/>
                    </a:ext>
                  </a:extLst>
                </a:gridCol>
                <a:gridCol w="616843">
                  <a:extLst>
                    <a:ext uri="{9D8B030D-6E8A-4147-A177-3AD203B41FA5}">
                      <a16:colId xmlns:a16="http://schemas.microsoft.com/office/drawing/2014/main" val="3631140609"/>
                    </a:ext>
                  </a:extLst>
                </a:gridCol>
                <a:gridCol w="1924549">
                  <a:extLst>
                    <a:ext uri="{9D8B030D-6E8A-4147-A177-3AD203B41FA5}">
                      <a16:colId xmlns:a16="http://schemas.microsoft.com/office/drawing/2014/main" val="1770981290"/>
                    </a:ext>
                  </a:extLst>
                </a:gridCol>
                <a:gridCol w="555158">
                  <a:extLst>
                    <a:ext uri="{9D8B030D-6E8A-4147-A177-3AD203B41FA5}">
                      <a16:colId xmlns:a16="http://schemas.microsoft.com/office/drawing/2014/main" val="2050343036"/>
                    </a:ext>
                  </a:extLst>
                </a:gridCol>
                <a:gridCol w="1739497">
                  <a:extLst>
                    <a:ext uri="{9D8B030D-6E8A-4147-A177-3AD203B41FA5}">
                      <a16:colId xmlns:a16="http://schemas.microsoft.com/office/drawing/2014/main" val="2067942846"/>
                    </a:ext>
                  </a:extLst>
                </a:gridCol>
                <a:gridCol w="530485">
                  <a:extLst>
                    <a:ext uri="{9D8B030D-6E8A-4147-A177-3AD203B41FA5}">
                      <a16:colId xmlns:a16="http://schemas.microsoft.com/office/drawing/2014/main" val="1742857350"/>
                    </a:ext>
                  </a:extLst>
                </a:gridCol>
                <a:gridCol w="1771964">
                  <a:extLst>
                    <a:ext uri="{9D8B030D-6E8A-4147-A177-3AD203B41FA5}">
                      <a16:colId xmlns:a16="http://schemas.microsoft.com/office/drawing/2014/main" val="2980253927"/>
                    </a:ext>
                  </a:extLst>
                </a:gridCol>
              </a:tblGrid>
              <a:tr h="431287">
                <a:tc>
                  <a:txBody>
                    <a:bodyPr/>
                    <a:lstStyle/>
                    <a:p>
                      <a:r>
                        <a:rPr lang="en-US" baseline="0" dirty="0">
                          <a:solidFill>
                            <a:schemeClr val="tx1"/>
                          </a:solidFill>
                        </a:rPr>
                        <a:t>Risk</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Critical</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00"/>
                    </a:solidFill>
                  </a:tcPr>
                </a:tc>
                <a:tc>
                  <a:txBody>
                    <a:bodyPr/>
                    <a:lstStyle/>
                    <a:p>
                      <a:r>
                        <a:rPr lang="en-US" baseline="0" dirty="0">
                          <a:solidFill>
                            <a:schemeClr val="tx1"/>
                          </a:solidFill>
                        </a:rPr>
                        <a:t>High</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Medium</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Low</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4185177"/>
                  </a:ext>
                </a:extLst>
              </a:tr>
            </a:tbl>
          </a:graphicData>
        </a:graphic>
      </p:graphicFrame>
      <p:graphicFrame>
        <p:nvGraphicFramePr>
          <p:cNvPr id="15" name="Table 15">
            <a:extLst>
              <a:ext uri="{FF2B5EF4-FFF2-40B4-BE49-F238E27FC236}">
                <a16:creationId xmlns:a16="http://schemas.microsoft.com/office/drawing/2014/main" id="{DBDB0BDA-7716-4C60-A1AD-FCEFA443DDDE}"/>
              </a:ext>
            </a:extLst>
          </p:cNvPr>
          <p:cNvGraphicFramePr>
            <a:graphicFrameLocks noGrp="1"/>
          </p:cNvGraphicFramePr>
          <p:nvPr>
            <p:extLst>
              <p:ext uri="{D42A27DB-BD31-4B8C-83A1-F6EECF244321}">
                <p14:modId xmlns:p14="http://schemas.microsoft.com/office/powerpoint/2010/main" val="4180263296"/>
              </p:ext>
            </p:extLst>
          </p:nvPr>
        </p:nvGraphicFramePr>
        <p:xfrm>
          <a:off x="155572" y="3140463"/>
          <a:ext cx="11670665" cy="2643649"/>
        </p:xfrm>
        <a:graphic>
          <a:graphicData uri="http://schemas.openxmlformats.org/drawingml/2006/table">
            <a:tbl>
              <a:tblPr firstRow="1" bandRow="1">
                <a:tableStyleId>{5C22544A-7EE6-4342-B048-85BDC9FD1C3A}</a:tableStyleId>
              </a:tblPr>
              <a:tblGrid>
                <a:gridCol w="11670665">
                  <a:extLst>
                    <a:ext uri="{9D8B030D-6E8A-4147-A177-3AD203B41FA5}">
                      <a16:colId xmlns:a16="http://schemas.microsoft.com/office/drawing/2014/main" val="3496989527"/>
                    </a:ext>
                  </a:extLst>
                </a:gridCol>
              </a:tblGrid>
              <a:tr h="1102378">
                <a:tc>
                  <a:txBody>
                    <a:bodyPr/>
                    <a:lstStyle/>
                    <a:p>
                      <a:r>
                        <a:rPr lang="en-US" sz="1800" b="0" i="0" kern="1200" dirty="0">
                          <a:solidFill>
                            <a:schemeClr val="dk1"/>
                          </a:solidFill>
                          <a:effectLst/>
                          <a:latin typeface="+mn-lt"/>
                          <a:ea typeface="+mn-ea"/>
                          <a:cs typeface="+mn-cs"/>
                        </a:rPr>
                        <a:t>Such versions may be affected by several issues, including buffer overflows, format string vulnerabilities, arbitrary code execution, '</a:t>
                      </a:r>
                      <a:r>
                        <a:rPr lang="en-US" sz="1800" b="0" i="0" kern="1200" dirty="0" err="1">
                          <a:solidFill>
                            <a:schemeClr val="dk1"/>
                          </a:solidFill>
                          <a:effectLst/>
                          <a:latin typeface="+mn-lt"/>
                          <a:ea typeface="+mn-ea"/>
                          <a:cs typeface="+mn-cs"/>
                        </a:rPr>
                        <a:t>safe_mode</a:t>
                      </a:r>
                      <a:r>
                        <a:rPr lang="en-US" sz="1800" b="0" i="0" kern="1200" dirty="0">
                          <a:solidFill>
                            <a:schemeClr val="dk1"/>
                          </a:solidFill>
                          <a:effectLst/>
                          <a:latin typeface="+mn-lt"/>
                          <a:ea typeface="+mn-ea"/>
                          <a:cs typeface="+mn-cs"/>
                        </a:rPr>
                        <a:t>' and '</a:t>
                      </a:r>
                      <a:r>
                        <a:rPr lang="en-US" sz="1800" b="0" i="0" kern="1200" dirty="0" err="1">
                          <a:solidFill>
                            <a:schemeClr val="dk1"/>
                          </a:solidFill>
                          <a:effectLst/>
                          <a:latin typeface="+mn-lt"/>
                          <a:ea typeface="+mn-ea"/>
                          <a:cs typeface="+mn-cs"/>
                        </a:rPr>
                        <a:t>open_basedir</a:t>
                      </a:r>
                      <a:r>
                        <a:rPr lang="en-US" sz="1800" b="0" i="0" kern="1200" dirty="0">
                          <a:solidFill>
                            <a:schemeClr val="dk1"/>
                          </a:solidFill>
                          <a:effectLst/>
                          <a:latin typeface="+mn-lt"/>
                          <a:ea typeface="+mn-ea"/>
                          <a:cs typeface="+mn-cs"/>
                        </a:rPr>
                        <a:t>' bypasses, and clobbering of super-</a:t>
                      </a:r>
                      <a:r>
                        <a:rPr lang="en-US" sz="1800" b="0" i="0" kern="1200" dirty="0" err="1">
                          <a:solidFill>
                            <a:schemeClr val="dk1"/>
                          </a:solidFill>
                          <a:effectLst/>
                          <a:latin typeface="+mn-lt"/>
                          <a:ea typeface="+mn-ea"/>
                          <a:cs typeface="+mn-cs"/>
                        </a:rPr>
                        <a:t>globals</a:t>
                      </a:r>
                      <a:r>
                        <a:rPr lang="en-US" sz="1800" b="0" i="0" kern="1200" dirty="0">
                          <a:solidFill>
                            <a:schemeClr val="dk1"/>
                          </a:solidFill>
                          <a:effectLst/>
                          <a:latin typeface="+mn-lt"/>
                          <a:ea typeface="+mn-ea"/>
                          <a:cs typeface="+mn-cs"/>
                        </a:rPr>
                        <a:t>.</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53857337"/>
                  </a:ext>
                </a:extLst>
              </a:tr>
              <a:tr h="382322">
                <a:tc>
                  <a:txBody>
                    <a:bodyPr/>
                    <a:lstStyle/>
                    <a:p>
                      <a:r>
                        <a:rPr lang="en-US" dirty="0"/>
                        <a:t>Recommendations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5445207"/>
                  </a:ext>
                </a:extLst>
              </a:tr>
              <a:tr h="1158949">
                <a:tc>
                  <a:txBody>
                    <a:bodyPr/>
                    <a:lstStyle/>
                    <a:p>
                      <a:r>
                        <a:rPr lang="en-US" sz="1800" b="0" i="0" kern="1200" dirty="0">
                          <a:solidFill>
                            <a:schemeClr val="dk1"/>
                          </a:solidFill>
                          <a:effectLst/>
                          <a:latin typeface="+mn-lt"/>
                          <a:ea typeface="+mn-ea"/>
                          <a:cs typeface="+mn-cs"/>
                        </a:rPr>
                        <a:t>Upgrade to PHP version 5.2.1 or later.</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4146311"/>
                  </a:ext>
                </a:extLst>
              </a:tr>
            </a:tbl>
          </a:graphicData>
        </a:graphic>
      </p:graphicFrame>
    </p:spTree>
    <p:extLst>
      <p:ext uri="{BB962C8B-B14F-4D97-AF65-F5344CB8AC3E}">
        <p14:creationId xmlns:p14="http://schemas.microsoft.com/office/powerpoint/2010/main" val="1545547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66B33-6AEF-43A6-8B1D-CE935C129520}"/>
              </a:ext>
            </a:extLst>
          </p:cNvPr>
          <p:cNvSpPr>
            <a:spLocks noGrp="1"/>
          </p:cNvSpPr>
          <p:nvPr>
            <p:ph type="title"/>
          </p:nvPr>
        </p:nvSpPr>
        <p:spPr>
          <a:xfrm>
            <a:off x="0" y="0"/>
            <a:ext cx="10058400" cy="1229360"/>
          </a:xfrm>
        </p:spPr>
        <p:txBody>
          <a:bodyPr/>
          <a:lstStyle/>
          <a:p>
            <a:r>
              <a:rPr lang="en-US" dirty="0"/>
              <a:t>Proof of vulnerability detection</a:t>
            </a:r>
            <a:endParaRPr lang="en-IN" dirty="0"/>
          </a:p>
        </p:txBody>
      </p:sp>
      <p:pic>
        <p:nvPicPr>
          <p:cNvPr id="5" name="Content Placeholder 4">
            <a:extLst>
              <a:ext uri="{FF2B5EF4-FFF2-40B4-BE49-F238E27FC236}">
                <a16:creationId xmlns:a16="http://schemas.microsoft.com/office/drawing/2014/main" id="{825786EE-5DA1-47A4-A840-FF27BC58A213}"/>
              </a:ext>
            </a:extLst>
          </p:cNvPr>
          <p:cNvPicPr>
            <a:picLocks noGrp="1" noChangeAspect="1"/>
          </p:cNvPicPr>
          <p:nvPr>
            <p:ph idx="1"/>
          </p:nvPr>
        </p:nvPicPr>
        <p:blipFill>
          <a:blip r:embed="rId2"/>
          <a:stretch>
            <a:fillRect/>
          </a:stretch>
        </p:blipFill>
        <p:spPr>
          <a:xfrm>
            <a:off x="1217612" y="1889761"/>
            <a:ext cx="9763125" cy="4135120"/>
          </a:xfrm>
          <a:ln w="12700">
            <a:solidFill>
              <a:schemeClr val="tx1"/>
            </a:solidFill>
          </a:ln>
        </p:spPr>
      </p:pic>
    </p:spTree>
    <p:extLst>
      <p:ext uri="{BB962C8B-B14F-4D97-AF65-F5344CB8AC3E}">
        <p14:creationId xmlns:p14="http://schemas.microsoft.com/office/powerpoint/2010/main" val="2306619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4126D-AEF0-4CAA-8C05-1292EA7E7330}"/>
              </a:ext>
            </a:extLst>
          </p:cNvPr>
          <p:cNvSpPr>
            <a:spLocks noGrp="1"/>
          </p:cNvSpPr>
          <p:nvPr>
            <p:ph type="title"/>
          </p:nvPr>
        </p:nvSpPr>
        <p:spPr>
          <a:xfrm>
            <a:off x="74428" y="1"/>
            <a:ext cx="7793665" cy="762000"/>
          </a:xfrm>
        </p:spPr>
        <p:txBody>
          <a:bodyPr>
            <a:normAutofit fontScale="90000"/>
          </a:bodyPr>
          <a:lstStyle/>
          <a:p>
            <a:br>
              <a:rPr lang="en-IN" b="1" i="0" dirty="0">
                <a:solidFill>
                  <a:srgbClr val="333333"/>
                </a:solidFill>
                <a:effectLst/>
                <a:latin typeface="Helvetica Neue"/>
              </a:rPr>
            </a:br>
            <a:br>
              <a:rPr lang="en-IN" b="1" i="0" dirty="0">
                <a:solidFill>
                  <a:srgbClr val="333333"/>
                </a:solidFill>
                <a:effectLst/>
                <a:latin typeface="Helvetica Neue"/>
              </a:rPr>
            </a:br>
            <a:r>
              <a:rPr lang="en-IN" sz="2900" b="1" i="0" dirty="0">
                <a:solidFill>
                  <a:srgbClr val="333333"/>
                </a:solidFill>
                <a:effectLst/>
                <a:latin typeface="Times New Roman" panose="02020603050405020304" pitchFamily="18" charset="0"/>
                <a:cs typeface="Times New Roman" panose="02020603050405020304" pitchFamily="18" charset="0"/>
              </a:rPr>
              <a:t>3</a:t>
            </a:r>
            <a:r>
              <a:rPr lang="en-IN" sz="2900" b="1" dirty="0">
                <a:solidFill>
                  <a:srgbClr val="333333"/>
                </a:solidFill>
                <a:latin typeface="Times New Roman" panose="02020603050405020304" pitchFamily="18" charset="0"/>
                <a:cs typeface="Times New Roman" panose="02020603050405020304" pitchFamily="18" charset="0"/>
              </a:rPr>
              <a:t>)</a:t>
            </a:r>
            <a:r>
              <a:rPr lang="en-IN" sz="2900" b="1" i="0" dirty="0">
                <a:solidFill>
                  <a:srgbClr val="333333"/>
                </a:solidFill>
                <a:effectLst/>
                <a:latin typeface="Times New Roman" panose="02020603050405020304" pitchFamily="18" charset="0"/>
                <a:cs typeface="Times New Roman" panose="02020603050405020304" pitchFamily="18" charset="0"/>
              </a:rPr>
              <a:t> PHP &lt; 5.2.11 Multiple Vulnerabilities</a:t>
            </a:r>
            <a:br>
              <a:rPr lang="en-IN" sz="2900" b="1" i="0" dirty="0">
                <a:solidFill>
                  <a:srgbClr val="333333"/>
                </a:solidFill>
                <a:effectLst/>
                <a:latin typeface="Times New Roman" panose="02020603050405020304" pitchFamily="18" charset="0"/>
                <a:cs typeface="Times New Roman" panose="02020603050405020304" pitchFamily="18" charset="0"/>
              </a:rPr>
            </a:br>
            <a:br>
              <a:rPr lang="en-IN" b="1" i="0" dirty="0">
                <a:solidFill>
                  <a:srgbClr val="333333"/>
                </a:solidFill>
                <a:effectLst/>
                <a:latin typeface="Helvetica Neue"/>
              </a:rPr>
            </a:br>
            <a:endParaRPr lang="en-IN" dirty="0"/>
          </a:p>
        </p:txBody>
      </p:sp>
      <p:graphicFrame>
        <p:nvGraphicFramePr>
          <p:cNvPr id="13" name="Table 13">
            <a:extLst>
              <a:ext uri="{FF2B5EF4-FFF2-40B4-BE49-F238E27FC236}">
                <a16:creationId xmlns:a16="http://schemas.microsoft.com/office/drawing/2014/main" id="{4C78F117-DAE5-46BE-9265-D7BC1B59DF40}"/>
              </a:ext>
            </a:extLst>
          </p:cNvPr>
          <p:cNvGraphicFramePr>
            <a:graphicFrameLocks noGrp="1"/>
          </p:cNvGraphicFramePr>
          <p:nvPr>
            <p:ph idx="1"/>
            <p:extLst>
              <p:ext uri="{D42A27DB-BD31-4B8C-83A1-F6EECF244321}">
                <p14:modId xmlns:p14="http://schemas.microsoft.com/office/powerpoint/2010/main" val="2070402180"/>
              </p:ext>
            </p:extLst>
          </p:nvPr>
        </p:nvGraphicFramePr>
        <p:xfrm>
          <a:off x="155574" y="762001"/>
          <a:ext cx="11762105" cy="1286571"/>
        </p:xfrm>
        <a:graphic>
          <a:graphicData uri="http://schemas.openxmlformats.org/drawingml/2006/table">
            <a:tbl>
              <a:tblPr firstRow="1" bandRow="1">
                <a:tableStyleId>{5C22544A-7EE6-4342-B048-85BDC9FD1C3A}</a:tableStyleId>
              </a:tblPr>
              <a:tblGrid>
                <a:gridCol w="11762105">
                  <a:extLst>
                    <a:ext uri="{9D8B030D-6E8A-4147-A177-3AD203B41FA5}">
                      <a16:colId xmlns:a16="http://schemas.microsoft.com/office/drawing/2014/main" val="3947224784"/>
                    </a:ext>
                  </a:extLst>
                </a:gridCol>
              </a:tblGrid>
              <a:tr h="325119">
                <a:tc>
                  <a:txBody>
                    <a:bodyPr/>
                    <a:lstStyle/>
                    <a:p>
                      <a:r>
                        <a:rPr lang="en-US" baseline="0" dirty="0">
                          <a:solidFill>
                            <a:schemeClr val="tx1"/>
                          </a:solidFill>
                        </a:rPr>
                        <a:t>Observation</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502378585"/>
                  </a:ext>
                </a:extLst>
              </a:tr>
              <a:tr h="920811">
                <a:tc>
                  <a:txBody>
                    <a:bodyPr/>
                    <a:lstStyle/>
                    <a:p>
                      <a:r>
                        <a:rPr lang="en-US" sz="1800" b="0" i="0" kern="1200" dirty="0">
                          <a:solidFill>
                            <a:schemeClr val="dk1"/>
                          </a:solidFill>
                          <a:effectLst/>
                          <a:latin typeface="+mn-lt"/>
                          <a:ea typeface="+mn-ea"/>
                          <a:cs typeface="+mn-cs"/>
                        </a:rPr>
                        <a:t>According to its banner, the version of PHP installed on the remote host is older than 5.2.11. </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32791383"/>
                  </a:ext>
                </a:extLst>
              </a:tr>
            </a:tbl>
          </a:graphicData>
        </a:graphic>
      </p:graphicFrame>
      <p:graphicFrame>
        <p:nvGraphicFramePr>
          <p:cNvPr id="14" name="Table 14">
            <a:extLst>
              <a:ext uri="{FF2B5EF4-FFF2-40B4-BE49-F238E27FC236}">
                <a16:creationId xmlns:a16="http://schemas.microsoft.com/office/drawing/2014/main" id="{4D9E4A05-4281-4347-8BE5-66B121F8E13F}"/>
              </a:ext>
            </a:extLst>
          </p:cNvPr>
          <p:cNvGraphicFramePr>
            <a:graphicFrameLocks noGrp="1"/>
          </p:cNvGraphicFramePr>
          <p:nvPr>
            <p:extLst>
              <p:ext uri="{D42A27DB-BD31-4B8C-83A1-F6EECF244321}">
                <p14:modId xmlns:p14="http://schemas.microsoft.com/office/powerpoint/2010/main" val="1947326084"/>
              </p:ext>
            </p:extLst>
          </p:nvPr>
        </p:nvGraphicFramePr>
        <p:xfrm>
          <a:off x="155575" y="2060606"/>
          <a:ext cx="11762104" cy="365760"/>
        </p:xfrm>
        <a:graphic>
          <a:graphicData uri="http://schemas.openxmlformats.org/drawingml/2006/table">
            <a:tbl>
              <a:tblPr firstRow="1" bandRow="1">
                <a:tableStyleId>{5C22544A-7EE6-4342-B048-85BDC9FD1C3A}</a:tableStyleId>
              </a:tblPr>
              <a:tblGrid>
                <a:gridCol w="2192877">
                  <a:extLst>
                    <a:ext uri="{9D8B030D-6E8A-4147-A177-3AD203B41FA5}">
                      <a16:colId xmlns:a16="http://schemas.microsoft.com/office/drawing/2014/main" val="3092710654"/>
                    </a:ext>
                  </a:extLst>
                </a:gridCol>
                <a:gridCol w="547074">
                  <a:extLst>
                    <a:ext uri="{9D8B030D-6E8A-4147-A177-3AD203B41FA5}">
                      <a16:colId xmlns:a16="http://schemas.microsoft.com/office/drawing/2014/main" val="1324316881"/>
                    </a:ext>
                  </a:extLst>
                </a:gridCol>
                <a:gridCol w="1827726">
                  <a:extLst>
                    <a:ext uri="{9D8B030D-6E8A-4147-A177-3AD203B41FA5}">
                      <a16:colId xmlns:a16="http://schemas.microsoft.com/office/drawing/2014/main" val="2565159919"/>
                    </a:ext>
                  </a:extLst>
                </a:gridCol>
                <a:gridCol w="621676">
                  <a:extLst>
                    <a:ext uri="{9D8B030D-6E8A-4147-A177-3AD203B41FA5}">
                      <a16:colId xmlns:a16="http://schemas.microsoft.com/office/drawing/2014/main" val="3631140609"/>
                    </a:ext>
                  </a:extLst>
                </a:gridCol>
                <a:gridCol w="1939629">
                  <a:extLst>
                    <a:ext uri="{9D8B030D-6E8A-4147-A177-3AD203B41FA5}">
                      <a16:colId xmlns:a16="http://schemas.microsoft.com/office/drawing/2014/main" val="1770981290"/>
                    </a:ext>
                  </a:extLst>
                </a:gridCol>
                <a:gridCol w="559508">
                  <a:extLst>
                    <a:ext uri="{9D8B030D-6E8A-4147-A177-3AD203B41FA5}">
                      <a16:colId xmlns:a16="http://schemas.microsoft.com/office/drawing/2014/main" val="2050343036"/>
                    </a:ext>
                  </a:extLst>
                </a:gridCol>
                <a:gridCol w="1753126">
                  <a:extLst>
                    <a:ext uri="{9D8B030D-6E8A-4147-A177-3AD203B41FA5}">
                      <a16:colId xmlns:a16="http://schemas.microsoft.com/office/drawing/2014/main" val="2067942846"/>
                    </a:ext>
                  </a:extLst>
                </a:gridCol>
                <a:gridCol w="534641">
                  <a:extLst>
                    <a:ext uri="{9D8B030D-6E8A-4147-A177-3AD203B41FA5}">
                      <a16:colId xmlns:a16="http://schemas.microsoft.com/office/drawing/2014/main" val="1742857350"/>
                    </a:ext>
                  </a:extLst>
                </a:gridCol>
                <a:gridCol w="1785847">
                  <a:extLst>
                    <a:ext uri="{9D8B030D-6E8A-4147-A177-3AD203B41FA5}">
                      <a16:colId xmlns:a16="http://schemas.microsoft.com/office/drawing/2014/main" val="2980253927"/>
                    </a:ext>
                  </a:extLst>
                </a:gridCol>
              </a:tblGrid>
              <a:tr h="360680">
                <a:tc>
                  <a:txBody>
                    <a:bodyPr/>
                    <a:lstStyle/>
                    <a:p>
                      <a:r>
                        <a:rPr lang="en-US" baseline="0" dirty="0">
                          <a:solidFill>
                            <a:schemeClr val="tx1"/>
                          </a:solidFill>
                        </a:rPr>
                        <a:t>Risk</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Critical</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00"/>
                    </a:solidFill>
                  </a:tcPr>
                </a:tc>
                <a:tc>
                  <a:txBody>
                    <a:bodyPr/>
                    <a:lstStyle/>
                    <a:p>
                      <a:r>
                        <a:rPr lang="en-US" baseline="0" dirty="0">
                          <a:solidFill>
                            <a:schemeClr val="tx1"/>
                          </a:solidFill>
                        </a:rPr>
                        <a:t>High</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Medium</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Low</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4185177"/>
                  </a:ext>
                </a:extLst>
              </a:tr>
            </a:tbl>
          </a:graphicData>
        </a:graphic>
      </p:graphicFrame>
      <p:graphicFrame>
        <p:nvGraphicFramePr>
          <p:cNvPr id="15" name="Table 15">
            <a:extLst>
              <a:ext uri="{FF2B5EF4-FFF2-40B4-BE49-F238E27FC236}">
                <a16:creationId xmlns:a16="http://schemas.microsoft.com/office/drawing/2014/main" id="{DBDB0BDA-7716-4C60-A1AD-FCEFA443DDDE}"/>
              </a:ext>
            </a:extLst>
          </p:cNvPr>
          <p:cNvGraphicFramePr>
            <a:graphicFrameLocks noGrp="1"/>
          </p:cNvGraphicFramePr>
          <p:nvPr>
            <p:extLst>
              <p:ext uri="{D42A27DB-BD31-4B8C-83A1-F6EECF244321}">
                <p14:modId xmlns:p14="http://schemas.microsoft.com/office/powerpoint/2010/main" val="3174989375"/>
              </p:ext>
            </p:extLst>
          </p:nvPr>
        </p:nvGraphicFramePr>
        <p:xfrm>
          <a:off x="155574" y="2426366"/>
          <a:ext cx="11762104" cy="3633935"/>
        </p:xfrm>
        <a:graphic>
          <a:graphicData uri="http://schemas.openxmlformats.org/drawingml/2006/table">
            <a:tbl>
              <a:tblPr firstRow="1" bandRow="1">
                <a:tableStyleId>{5C22544A-7EE6-4342-B048-85BDC9FD1C3A}</a:tableStyleId>
              </a:tblPr>
              <a:tblGrid>
                <a:gridCol w="11762104">
                  <a:extLst>
                    <a:ext uri="{9D8B030D-6E8A-4147-A177-3AD203B41FA5}">
                      <a16:colId xmlns:a16="http://schemas.microsoft.com/office/drawing/2014/main" val="3496989527"/>
                    </a:ext>
                  </a:extLst>
                </a:gridCol>
              </a:tblGrid>
              <a:tr h="2694274">
                <a:tc>
                  <a:txBody>
                    <a:bodyPr/>
                    <a:lstStyle/>
                    <a:p>
                      <a:r>
                        <a:rPr lang="en-US" sz="1800" b="0" i="0" kern="1200" dirty="0">
                          <a:solidFill>
                            <a:schemeClr val="dk1"/>
                          </a:solidFill>
                          <a:effectLst/>
                          <a:latin typeface="+mn-lt"/>
                          <a:ea typeface="+mn-ea"/>
                          <a:cs typeface="+mn-cs"/>
                        </a:rPr>
                        <a:t>Such versions may be affected by several security issues :</a:t>
                      </a:r>
                      <a:br>
                        <a:rPr lang="en-US" dirty="0"/>
                      </a:br>
                      <a:r>
                        <a:rPr lang="en-US" sz="1800" b="0" i="0" kern="1200" dirty="0">
                          <a:solidFill>
                            <a:schemeClr val="dk1"/>
                          </a:solidFill>
                          <a:effectLst/>
                          <a:latin typeface="+mn-lt"/>
                          <a:ea typeface="+mn-ea"/>
                          <a:cs typeface="+mn-cs"/>
                        </a:rPr>
                        <a:t>- An unspecified error occurs in certificate validation inside '</a:t>
                      </a:r>
                      <a:r>
                        <a:rPr lang="en-US" sz="1800" b="0" i="0" kern="1200" dirty="0" err="1">
                          <a:solidFill>
                            <a:schemeClr val="dk1"/>
                          </a:solidFill>
                          <a:effectLst/>
                          <a:latin typeface="+mn-lt"/>
                          <a:ea typeface="+mn-ea"/>
                          <a:cs typeface="+mn-cs"/>
                        </a:rPr>
                        <a:t>php_openssl_apply_verification_policy</a:t>
                      </a:r>
                      <a:r>
                        <a:rPr lang="en-US" sz="1800" b="0" i="0" kern="1200" dirty="0">
                          <a:solidFill>
                            <a:schemeClr val="dk1"/>
                          </a:solidFill>
                          <a:effectLst/>
                          <a:latin typeface="+mn-lt"/>
                          <a:ea typeface="+mn-ea"/>
                          <a:cs typeface="+mn-cs"/>
                        </a:rPr>
                        <a:t>’.</a:t>
                      </a:r>
                      <a:br>
                        <a:rPr lang="en-US" dirty="0"/>
                      </a:br>
                      <a:r>
                        <a:rPr lang="en-US" dirty="0"/>
                        <a:t>-</a:t>
                      </a:r>
                      <a:r>
                        <a:rPr lang="en-US" sz="1800" b="0" i="0" kern="1200" dirty="0">
                          <a:solidFill>
                            <a:schemeClr val="dk1"/>
                          </a:solidFill>
                          <a:effectLst/>
                          <a:latin typeface="+mn-lt"/>
                          <a:ea typeface="+mn-ea"/>
                          <a:cs typeface="+mn-cs"/>
                        </a:rPr>
                        <a:t> An unspecified input validation vulnerability affects the color index in '</a:t>
                      </a:r>
                      <a:r>
                        <a:rPr lang="en-US" sz="1800" b="0" i="0" kern="1200" dirty="0" err="1">
                          <a:solidFill>
                            <a:schemeClr val="dk1"/>
                          </a:solidFill>
                          <a:effectLst/>
                          <a:latin typeface="+mn-lt"/>
                          <a:ea typeface="+mn-ea"/>
                          <a:cs typeface="+mn-cs"/>
                        </a:rPr>
                        <a:t>imagecolortransparent</a:t>
                      </a:r>
                      <a:r>
                        <a:rPr lang="en-US" sz="1800" b="0" i="0" kern="1200" dirty="0">
                          <a:solidFill>
                            <a:schemeClr val="dk1"/>
                          </a:solidFill>
                          <a:effectLst/>
                          <a:latin typeface="+mn-lt"/>
                          <a:ea typeface="+mn-ea"/>
                          <a:cs typeface="+mn-cs"/>
                        </a:rPr>
                        <a:t>()'.</a:t>
                      </a:r>
                      <a:br>
                        <a:rPr lang="en-US" dirty="0"/>
                      </a:br>
                      <a:r>
                        <a:rPr lang="en-US" sz="1800" b="0" i="0" kern="1200" dirty="0">
                          <a:solidFill>
                            <a:schemeClr val="dk1"/>
                          </a:solidFill>
                          <a:effectLst/>
                          <a:latin typeface="+mn-lt"/>
                          <a:ea typeface="+mn-ea"/>
                          <a:cs typeface="+mn-cs"/>
                        </a:rPr>
                        <a:t>- An unspecified input validation vulnerability affects </a:t>
                      </a:r>
                      <a:r>
                        <a:rPr lang="en-US" sz="1800" b="0" i="0" kern="1200" dirty="0" err="1">
                          <a:solidFill>
                            <a:schemeClr val="dk1"/>
                          </a:solidFill>
                          <a:effectLst/>
                          <a:latin typeface="+mn-lt"/>
                          <a:ea typeface="+mn-ea"/>
                          <a:cs typeface="+mn-cs"/>
                        </a:rPr>
                        <a:t>exif</a:t>
                      </a:r>
                      <a:r>
                        <a:rPr lang="en-US" sz="1800" b="0" i="0" kern="1200" dirty="0">
                          <a:solidFill>
                            <a:schemeClr val="dk1"/>
                          </a:solidFill>
                          <a:effectLst/>
                          <a:latin typeface="+mn-lt"/>
                          <a:ea typeface="+mn-ea"/>
                          <a:cs typeface="+mn-cs"/>
                        </a:rPr>
                        <a:t> processing.</a:t>
                      </a:r>
                      <a:br>
                        <a:rPr lang="en-US" dirty="0"/>
                      </a:br>
                      <a:r>
                        <a:rPr lang="en-US" sz="1800" b="0" i="0" kern="1200" dirty="0">
                          <a:solidFill>
                            <a:schemeClr val="dk1"/>
                          </a:solidFill>
                          <a:effectLst/>
                          <a:latin typeface="+mn-lt"/>
                          <a:ea typeface="+mn-ea"/>
                          <a:cs typeface="+mn-cs"/>
                        </a:rPr>
                        <a:t>- Calling '</a:t>
                      </a:r>
                      <a:r>
                        <a:rPr lang="en-US" sz="1800" b="0" i="0" kern="1200" dirty="0" err="1">
                          <a:solidFill>
                            <a:schemeClr val="dk1"/>
                          </a:solidFill>
                          <a:effectLst/>
                          <a:latin typeface="+mn-lt"/>
                          <a:ea typeface="+mn-ea"/>
                          <a:cs typeface="+mn-cs"/>
                        </a:rPr>
                        <a:t>popen</a:t>
                      </a:r>
                      <a:r>
                        <a:rPr lang="en-US" sz="1800" b="0" i="0" kern="1200" dirty="0">
                          <a:solidFill>
                            <a:schemeClr val="dk1"/>
                          </a:solidFill>
                          <a:effectLst/>
                          <a:latin typeface="+mn-lt"/>
                          <a:ea typeface="+mn-ea"/>
                          <a:cs typeface="+mn-cs"/>
                        </a:rPr>
                        <a:t>()' with an invalid mode can cause a crash under Windows. (Bug #44683)</a:t>
                      </a:r>
                      <a:br>
                        <a:rPr lang="en-US" dirty="0"/>
                      </a:br>
                      <a:r>
                        <a:rPr lang="en-US" sz="1800" b="0" i="0" kern="1200" dirty="0">
                          <a:solidFill>
                            <a:schemeClr val="dk1"/>
                          </a:solidFill>
                          <a:effectLst/>
                          <a:latin typeface="+mn-lt"/>
                          <a:ea typeface="+mn-ea"/>
                          <a:cs typeface="+mn-cs"/>
                        </a:rPr>
                        <a:t>- An integer overflow in 'xml_utf8_decode()' can make it easier to bypass cross-site scripting and SQL injection protection mechanisms using a specially crafted string with a long UTF-8 encoding. (Bug #49687)</a:t>
                      </a:r>
                      <a:br>
                        <a:rPr lang="en-US" dirty="0"/>
                      </a:b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proc_open</a:t>
                      </a:r>
                      <a:r>
                        <a:rPr lang="en-US" sz="1800" b="0" i="0" kern="1200" dirty="0">
                          <a:solidFill>
                            <a:schemeClr val="dk1"/>
                          </a:solidFill>
                          <a:effectLst/>
                          <a:latin typeface="+mn-lt"/>
                          <a:ea typeface="+mn-ea"/>
                          <a:cs typeface="+mn-cs"/>
                        </a:rPr>
                        <a:t>()' can bypass '</a:t>
                      </a:r>
                      <a:r>
                        <a:rPr lang="en-US" sz="1800" b="0" i="0" kern="1200" dirty="0" err="1">
                          <a:solidFill>
                            <a:schemeClr val="dk1"/>
                          </a:solidFill>
                          <a:effectLst/>
                          <a:latin typeface="+mn-lt"/>
                          <a:ea typeface="+mn-ea"/>
                          <a:cs typeface="+mn-cs"/>
                        </a:rPr>
                        <a:t>safe_mode_protected_env_vars</a:t>
                      </a:r>
                      <a:r>
                        <a:rPr lang="en-US" sz="1800" b="0" i="0" kern="1200" dirty="0">
                          <a:solidFill>
                            <a:schemeClr val="dk1"/>
                          </a:solidFill>
                          <a:effectLst/>
                          <a:latin typeface="+mn-lt"/>
                          <a:ea typeface="+mn-ea"/>
                          <a:cs typeface="+mn-cs"/>
                        </a:rPr>
                        <a:t>'.</a:t>
                      </a:r>
                      <a:br>
                        <a:rPr lang="en-US" dirty="0"/>
                      </a:br>
                      <a:r>
                        <a:rPr lang="en-US" sz="1800" b="0" i="0" kern="1200" dirty="0">
                          <a:solidFill>
                            <a:schemeClr val="dk1"/>
                          </a:solidFill>
                          <a:effectLst/>
                          <a:latin typeface="+mn-lt"/>
                          <a:ea typeface="+mn-ea"/>
                          <a:cs typeface="+mn-cs"/>
                        </a:rPr>
                        <a:t>(Bug #49026)</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53857337"/>
                  </a:ext>
                </a:extLst>
              </a:tr>
              <a:tr h="329729">
                <a:tc>
                  <a:txBody>
                    <a:bodyPr/>
                    <a:lstStyle/>
                    <a:p>
                      <a:r>
                        <a:rPr lang="en-US" dirty="0"/>
                        <a:t>Recommendations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5445207"/>
                  </a:ext>
                </a:extLst>
              </a:tr>
              <a:tr h="573901">
                <a:tc>
                  <a:txBody>
                    <a:bodyPr/>
                    <a:lstStyle/>
                    <a:p>
                      <a:r>
                        <a:rPr lang="en-US" sz="1800" b="0" i="0" kern="1200" dirty="0">
                          <a:solidFill>
                            <a:schemeClr val="dk1"/>
                          </a:solidFill>
                          <a:effectLst/>
                          <a:latin typeface="+mn-lt"/>
                          <a:ea typeface="+mn-ea"/>
                          <a:cs typeface="+mn-cs"/>
                        </a:rPr>
                        <a:t>Upgrade to PHP version 5.2.11 or later.</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4146311"/>
                  </a:ext>
                </a:extLst>
              </a:tr>
            </a:tbl>
          </a:graphicData>
        </a:graphic>
      </p:graphicFrame>
    </p:spTree>
    <p:extLst>
      <p:ext uri="{BB962C8B-B14F-4D97-AF65-F5344CB8AC3E}">
        <p14:creationId xmlns:p14="http://schemas.microsoft.com/office/powerpoint/2010/main" val="3267713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B1068-A57D-4DEE-A02D-2E9BCE8A4A59}"/>
              </a:ext>
            </a:extLst>
          </p:cNvPr>
          <p:cNvSpPr>
            <a:spLocks noGrp="1"/>
          </p:cNvSpPr>
          <p:nvPr>
            <p:ph type="title"/>
          </p:nvPr>
        </p:nvSpPr>
        <p:spPr>
          <a:xfrm>
            <a:off x="10160" y="149352"/>
            <a:ext cx="9225280" cy="1110488"/>
          </a:xfrm>
        </p:spPr>
        <p:txBody>
          <a:bodyPr/>
          <a:lstStyle/>
          <a:p>
            <a:r>
              <a:rPr lang="en-US" dirty="0"/>
              <a:t>Proof of vulnerability detection</a:t>
            </a:r>
            <a:endParaRPr lang="en-IN" dirty="0"/>
          </a:p>
        </p:txBody>
      </p:sp>
      <p:pic>
        <p:nvPicPr>
          <p:cNvPr id="5" name="Content Placeholder 4">
            <a:extLst>
              <a:ext uri="{FF2B5EF4-FFF2-40B4-BE49-F238E27FC236}">
                <a16:creationId xmlns:a16="http://schemas.microsoft.com/office/drawing/2014/main" id="{07381FD8-5C06-4DD5-BB60-DC1096B134F4}"/>
              </a:ext>
            </a:extLst>
          </p:cNvPr>
          <p:cNvPicPr>
            <a:picLocks noGrp="1" noChangeAspect="1"/>
          </p:cNvPicPr>
          <p:nvPr>
            <p:ph idx="1"/>
          </p:nvPr>
        </p:nvPicPr>
        <p:blipFill>
          <a:blip r:embed="rId2"/>
          <a:stretch>
            <a:fillRect/>
          </a:stretch>
        </p:blipFill>
        <p:spPr>
          <a:xfrm>
            <a:off x="1493837" y="1869440"/>
            <a:ext cx="9001443" cy="3545840"/>
          </a:xfrm>
          <a:ln w="12700">
            <a:solidFill>
              <a:schemeClr val="tx1"/>
            </a:solidFill>
          </a:ln>
        </p:spPr>
      </p:pic>
    </p:spTree>
    <p:extLst>
      <p:ext uri="{BB962C8B-B14F-4D97-AF65-F5344CB8AC3E}">
        <p14:creationId xmlns:p14="http://schemas.microsoft.com/office/powerpoint/2010/main" val="2156905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4126D-AEF0-4CAA-8C05-1292EA7E7330}"/>
              </a:ext>
            </a:extLst>
          </p:cNvPr>
          <p:cNvSpPr>
            <a:spLocks noGrp="1"/>
          </p:cNvSpPr>
          <p:nvPr>
            <p:ph type="title"/>
          </p:nvPr>
        </p:nvSpPr>
        <p:spPr>
          <a:xfrm>
            <a:off x="74428" y="1"/>
            <a:ext cx="7793665" cy="365760"/>
          </a:xfrm>
        </p:spPr>
        <p:txBody>
          <a:bodyPr>
            <a:normAutofit fontScale="90000"/>
          </a:bodyPr>
          <a:lstStyle/>
          <a:p>
            <a:br>
              <a:rPr lang="en-IN" b="1" i="0" dirty="0">
                <a:solidFill>
                  <a:srgbClr val="333333"/>
                </a:solidFill>
                <a:effectLst/>
                <a:latin typeface="Helvetica Neue"/>
              </a:rPr>
            </a:br>
            <a:br>
              <a:rPr lang="en-IN" b="1" i="0" dirty="0">
                <a:solidFill>
                  <a:srgbClr val="333333"/>
                </a:solidFill>
                <a:effectLst/>
                <a:latin typeface="Helvetica Neue"/>
              </a:rPr>
            </a:br>
            <a:r>
              <a:rPr lang="en-IN" sz="2200" b="1" dirty="0">
                <a:solidFill>
                  <a:srgbClr val="333333"/>
                </a:solidFill>
                <a:latin typeface="Times New Roman" panose="02020603050405020304" pitchFamily="18" charset="0"/>
                <a:cs typeface="Times New Roman" panose="02020603050405020304" pitchFamily="18" charset="0"/>
              </a:rPr>
              <a:t>4)</a:t>
            </a:r>
            <a:r>
              <a:rPr lang="en-IN" sz="2200" b="1" i="0" dirty="0">
                <a:solidFill>
                  <a:srgbClr val="333333"/>
                </a:solidFill>
                <a:effectLst/>
                <a:latin typeface="Times New Roman" panose="02020603050405020304" pitchFamily="18" charset="0"/>
                <a:cs typeface="Times New Roman" panose="02020603050405020304" pitchFamily="18" charset="0"/>
              </a:rPr>
              <a:t> PHP &lt; 5.2.3 Multiple Vulnerabilities</a:t>
            </a:r>
            <a:br>
              <a:rPr lang="en-IN" sz="2900" b="1" i="0" dirty="0">
                <a:solidFill>
                  <a:srgbClr val="333333"/>
                </a:solidFill>
                <a:effectLst/>
                <a:latin typeface="Times New Roman" panose="02020603050405020304" pitchFamily="18" charset="0"/>
                <a:cs typeface="Times New Roman" panose="02020603050405020304" pitchFamily="18" charset="0"/>
              </a:rPr>
            </a:br>
            <a:br>
              <a:rPr lang="en-IN" b="1" i="0" dirty="0">
                <a:solidFill>
                  <a:srgbClr val="333333"/>
                </a:solidFill>
                <a:effectLst/>
                <a:latin typeface="Helvetica Neue"/>
              </a:rPr>
            </a:br>
            <a:endParaRPr lang="en-IN" dirty="0"/>
          </a:p>
        </p:txBody>
      </p:sp>
      <p:graphicFrame>
        <p:nvGraphicFramePr>
          <p:cNvPr id="13" name="Table 13">
            <a:extLst>
              <a:ext uri="{FF2B5EF4-FFF2-40B4-BE49-F238E27FC236}">
                <a16:creationId xmlns:a16="http://schemas.microsoft.com/office/drawing/2014/main" id="{4C78F117-DAE5-46BE-9265-D7BC1B59DF40}"/>
              </a:ext>
            </a:extLst>
          </p:cNvPr>
          <p:cNvGraphicFramePr>
            <a:graphicFrameLocks noGrp="1"/>
          </p:cNvGraphicFramePr>
          <p:nvPr>
            <p:ph idx="1"/>
            <p:extLst>
              <p:ext uri="{D42A27DB-BD31-4B8C-83A1-F6EECF244321}">
                <p14:modId xmlns:p14="http://schemas.microsoft.com/office/powerpoint/2010/main" val="1495572081"/>
              </p:ext>
            </p:extLst>
          </p:nvPr>
        </p:nvGraphicFramePr>
        <p:xfrm>
          <a:off x="155573" y="364192"/>
          <a:ext cx="11762105" cy="1005840"/>
        </p:xfrm>
        <a:graphic>
          <a:graphicData uri="http://schemas.openxmlformats.org/drawingml/2006/table">
            <a:tbl>
              <a:tblPr firstRow="1" bandRow="1">
                <a:tableStyleId>{5C22544A-7EE6-4342-B048-85BDC9FD1C3A}</a:tableStyleId>
              </a:tblPr>
              <a:tblGrid>
                <a:gridCol w="11762105">
                  <a:extLst>
                    <a:ext uri="{9D8B030D-6E8A-4147-A177-3AD203B41FA5}">
                      <a16:colId xmlns:a16="http://schemas.microsoft.com/office/drawing/2014/main" val="3947224784"/>
                    </a:ext>
                  </a:extLst>
                </a:gridCol>
              </a:tblGrid>
              <a:tr h="334135">
                <a:tc>
                  <a:txBody>
                    <a:bodyPr/>
                    <a:lstStyle/>
                    <a:p>
                      <a:r>
                        <a:rPr lang="en-US" baseline="0" dirty="0">
                          <a:solidFill>
                            <a:schemeClr val="tx1"/>
                          </a:solidFill>
                        </a:rPr>
                        <a:t>Observation</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502378585"/>
                  </a:ext>
                </a:extLst>
              </a:tr>
              <a:tr h="489248">
                <a:tc>
                  <a:txBody>
                    <a:bodyPr/>
                    <a:lstStyle/>
                    <a:p>
                      <a:r>
                        <a:rPr lang="en-US" sz="1800" b="0" i="0" kern="1200" dirty="0">
                          <a:solidFill>
                            <a:schemeClr val="dk1"/>
                          </a:solidFill>
                          <a:effectLst/>
                          <a:latin typeface="+mn-lt"/>
                          <a:ea typeface="+mn-ea"/>
                          <a:cs typeface="+mn-cs"/>
                        </a:rPr>
                        <a:t>According to its banner, the version of PHP installed on the remote host is older than 5.2.3. </a:t>
                      </a:r>
                      <a:br>
                        <a:rPr lang="en-US" dirty="0"/>
                      </a:b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32791383"/>
                  </a:ext>
                </a:extLst>
              </a:tr>
            </a:tbl>
          </a:graphicData>
        </a:graphic>
      </p:graphicFrame>
      <p:graphicFrame>
        <p:nvGraphicFramePr>
          <p:cNvPr id="14" name="Table 14">
            <a:extLst>
              <a:ext uri="{FF2B5EF4-FFF2-40B4-BE49-F238E27FC236}">
                <a16:creationId xmlns:a16="http://schemas.microsoft.com/office/drawing/2014/main" id="{4D9E4A05-4281-4347-8BE5-66B121F8E13F}"/>
              </a:ext>
            </a:extLst>
          </p:cNvPr>
          <p:cNvGraphicFramePr>
            <a:graphicFrameLocks noGrp="1"/>
          </p:cNvGraphicFramePr>
          <p:nvPr>
            <p:extLst>
              <p:ext uri="{D42A27DB-BD31-4B8C-83A1-F6EECF244321}">
                <p14:modId xmlns:p14="http://schemas.microsoft.com/office/powerpoint/2010/main" val="4200610952"/>
              </p:ext>
            </p:extLst>
          </p:nvPr>
        </p:nvGraphicFramePr>
        <p:xfrm>
          <a:off x="155572" y="1368463"/>
          <a:ext cx="11762105" cy="365760"/>
        </p:xfrm>
        <a:graphic>
          <a:graphicData uri="http://schemas.openxmlformats.org/drawingml/2006/table">
            <a:tbl>
              <a:tblPr firstRow="1" bandRow="1">
                <a:tableStyleId>{5C22544A-7EE6-4342-B048-85BDC9FD1C3A}</a:tableStyleId>
              </a:tblPr>
              <a:tblGrid>
                <a:gridCol w="2192877">
                  <a:extLst>
                    <a:ext uri="{9D8B030D-6E8A-4147-A177-3AD203B41FA5}">
                      <a16:colId xmlns:a16="http://schemas.microsoft.com/office/drawing/2014/main" val="3092710654"/>
                    </a:ext>
                  </a:extLst>
                </a:gridCol>
                <a:gridCol w="547074">
                  <a:extLst>
                    <a:ext uri="{9D8B030D-6E8A-4147-A177-3AD203B41FA5}">
                      <a16:colId xmlns:a16="http://schemas.microsoft.com/office/drawing/2014/main" val="1324316881"/>
                    </a:ext>
                  </a:extLst>
                </a:gridCol>
                <a:gridCol w="1827727">
                  <a:extLst>
                    <a:ext uri="{9D8B030D-6E8A-4147-A177-3AD203B41FA5}">
                      <a16:colId xmlns:a16="http://schemas.microsoft.com/office/drawing/2014/main" val="2565159919"/>
                    </a:ext>
                  </a:extLst>
                </a:gridCol>
                <a:gridCol w="621676">
                  <a:extLst>
                    <a:ext uri="{9D8B030D-6E8A-4147-A177-3AD203B41FA5}">
                      <a16:colId xmlns:a16="http://schemas.microsoft.com/office/drawing/2014/main" val="3631140609"/>
                    </a:ext>
                  </a:extLst>
                </a:gridCol>
                <a:gridCol w="1939629">
                  <a:extLst>
                    <a:ext uri="{9D8B030D-6E8A-4147-A177-3AD203B41FA5}">
                      <a16:colId xmlns:a16="http://schemas.microsoft.com/office/drawing/2014/main" val="1770981290"/>
                    </a:ext>
                  </a:extLst>
                </a:gridCol>
                <a:gridCol w="559508">
                  <a:extLst>
                    <a:ext uri="{9D8B030D-6E8A-4147-A177-3AD203B41FA5}">
                      <a16:colId xmlns:a16="http://schemas.microsoft.com/office/drawing/2014/main" val="2050343036"/>
                    </a:ext>
                  </a:extLst>
                </a:gridCol>
                <a:gridCol w="1753126">
                  <a:extLst>
                    <a:ext uri="{9D8B030D-6E8A-4147-A177-3AD203B41FA5}">
                      <a16:colId xmlns:a16="http://schemas.microsoft.com/office/drawing/2014/main" val="2067942846"/>
                    </a:ext>
                  </a:extLst>
                </a:gridCol>
                <a:gridCol w="534641">
                  <a:extLst>
                    <a:ext uri="{9D8B030D-6E8A-4147-A177-3AD203B41FA5}">
                      <a16:colId xmlns:a16="http://schemas.microsoft.com/office/drawing/2014/main" val="1742857350"/>
                    </a:ext>
                  </a:extLst>
                </a:gridCol>
                <a:gridCol w="1785847">
                  <a:extLst>
                    <a:ext uri="{9D8B030D-6E8A-4147-A177-3AD203B41FA5}">
                      <a16:colId xmlns:a16="http://schemas.microsoft.com/office/drawing/2014/main" val="2980253927"/>
                    </a:ext>
                  </a:extLst>
                </a:gridCol>
              </a:tblGrid>
              <a:tr h="0">
                <a:tc>
                  <a:txBody>
                    <a:bodyPr/>
                    <a:lstStyle/>
                    <a:p>
                      <a:r>
                        <a:rPr lang="en-US" baseline="0" dirty="0">
                          <a:solidFill>
                            <a:schemeClr val="tx1"/>
                          </a:solidFill>
                        </a:rPr>
                        <a:t>Risk</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Critical</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00"/>
                    </a:solidFill>
                  </a:tcPr>
                </a:tc>
                <a:tc>
                  <a:txBody>
                    <a:bodyPr/>
                    <a:lstStyle/>
                    <a:p>
                      <a:r>
                        <a:rPr lang="en-US" baseline="0" dirty="0">
                          <a:solidFill>
                            <a:schemeClr val="tx1"/>
                          </a:solidFill>
                        </a:rPr>
                        <a:t>High</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Medium</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Low</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4185177"/>
                  </a:ext>
                </a:extLst>
              </a:tr>
            </a:tbl>
          </a:graphicData>
        </a:graphic>
      </p:graphicFrame>
      <p:graphicFrame>
        <p:nvGraphicFramePr>
          <p:cNvPr id="15" name="Table 15">
            <a:extLst>
              <a:ext uri="{FF2B5EF4-FFF2-40B4-BE49-F238E27FC236}">
                <a16:creationId xmlns:a16="http://schemas.microsoft.com/office/drawing/2014/main" id="{DBDB0BDA-7716-4C60-A1AD-FCEFA443DDDE}"/>
              </a:ext>
            </a:extLst>
          </p:cNvPr>
          <p:cNvGraphicFramePr>
            <a:graphicFrameLocks noGrp="1"/>
          </p:cNvGraphicFramePr>
          <p:nvPr>
            <p:extLst>
              <p:ext uri="{D42A27DB-BD31-4B8C-83A1-F6EECF244321}">
                <p14:modId xmlns:p14="http://schemas.microsoft.com/office/powerpoint/2010/main" val="1579579239"/>
              </p:ext>
            </p:extLst>
          </p:nvPr>
        </p:nvGraphicFramePr>
        <p:xfrm>
          <a:off x="155572" y="1734223"/>
          <a:ext cx="11762105" cy="4869777"/>
        </p:xfrm>
        <a:graphic>
          <a:graphicData uri="http://schemas.openxmlformats.org/drawingml/2006/table">
            <a:tbl>
              <a:tblPr firstRow="1" bandRow="1">
                <a:tableStyleId>{5C22544A-7EE6-4342-B048-85BDC9FD1C3A}</a:tableStyleId>
              </a:tblPr>
              <a:tblGrid>
                <a:gridCol w="11762105">
                  <a:extLst>
                    <a:ext uri="{9D8B030D-6E8A-4147-A177-3AD203B41FA5}">
                      <a16:colId xmlns:a16="http://schemas.microsoft.com/office/drawing/2014/main" val="3496989527"/>
                    </a:ext>
                  </a:extLst>
                </a:gridCol>
              </a:tblGrid>
              <a:tr h="3305137">
                <a:tc>
                  <a:txBody>
                    <a:bodyPr/>
                    <a:lstStyle/>
                    <a:p>
                      <a:r>
                        <a:rPr lang="en-US" sz="1800" b="0" i="0" kern="1200" dirty="0">
                          <a:solidFill>
                            <a:schemeClr val="dk1"/>
                          </a:solidFill>
                          <a:effectLst/>
                          <a:latin typeface="+mn-lt"/>
                          <a:ea typeface="+mn-ea"/>
                          <a:cs typeface="+mn-cs"/>
                        </a:rPr>
                        <a:t>It is, therefore, affected by multiple vulnerabilities:</a:t>
                      </a:r>
                    </a:p>
                    <a:p>
                      <a:pPr marL="0" indent="0">
                        <a:buFontTx/>
                        <a:buNone/>
                      </a:pPr>
                      <a:r>
                        <a:rPr lang="en-US" sz="1800" b="0" i="0" kern="1200" dirty="0">
                          <a:solidFill>
                            <a:schemeClr val="dk1"/>
                          </a:solidFill>
                          <a:effectLst/>
                          <a:latin typeface="+mn-lt"/>
                          <a:ea typeface="+mn-ea"/>
                          <a:cs typeface="+mn-cs"/>
                        </a:rPr>
                        <a:t>A buffer overflow in the </a:t>
                      </a:r>
                      <a:r>
                        <a:rPr lang="en-US" sz="1800" b="0" i="0" kern="1200" dirty="0" err="1">
                          <a:solidFill>
                            <a:schemeClr val="dk1"/>
                          </a:solidFill>
                          <a:effectLst/>
                          <a:latin typeface="+mn-lt"/>
                          <a:ea typeface="+mn-ea"/>
                          <a:cs typeface="+mn-cs"/>
                        </a:rPr>
                        <a:t>sqlite_decode_function</a:t>
                      </a:r>
                      <a:r>
                        <a:rPr lang="en-US" sz="1800" b="0" i="0" kern="1200" dirty="0">
                          <a:solidFill>
                            <a:schemeClr val="dk1"/>
                          </a:solidFill>
                          <a:effectLst/>
                          <a:latin typeface="+mn-lt"/>
                          <a:ea typeface="+mn-ea"/>
                          <a:cs typeface="+mn-cs"/>
                        </a:rPr>
                        <a:t>() in the bundled </a:t>
                      </a:r>
                      <a:r>
                        <a:rPr lang="en-US" sz="1800" b="0" i="0" kern="1200" dirty="0" err="1">
                          <a:solidFill>
                            <a:schemeClr val="dk1"/>
                          </a:solidFill>
                          <a:effectLst/>
                          <a:latin typeface="+mn-lt"/>
                          <a:ea typeface="+mn-ea"/>
                          <a:cs typeface="+mn-cs"/>
                        </a:rPr>
                        <a:t>sqlite</a:t>
                      </a:r>
                      <a:r>
                        <a:rPr lang="en-US" sz="1800" b="0" i="0" kern="1200" dirty="0">
                          <a:solidFill>
                            <a:schemeClr val="dk1"/>
                          </a:solidFill>
                          <a:effectLst/>
                          <a:latin typeface="+mn-lt"/>
                          <a:ea typeface="+mn-ea"/>
                          <a:cs typeface="+mn-cs"/>
                        </a:rPr>
                        <a:t> library could allow context-dependent attackers to execute arbitrary code. (CVE-2007-1887)</a:t>
                      </a:r>
                    </a:p>
                    <a:p>
                      <a:pPr marL="0" indent="0">
                        <a:buFontTx/>
                        <a:buNone/>
                      </a:pPr>
                      <a:r>
                        <a:rPr lang="en-US" sz="1800" b="0" i="0" kern="1200" dirty="0">
                          <a:solidFill>
                            <a:schemeClr val="dk1"/>
                          </a:solidFill>
                          <a:effectLst/>
                          <a:latin typeface="+mn-lt"/>
                          <a:ea typeface="+mn-ea"/>
                          <a:cs typeface="+mn-cs"/>
                        </a:rPr>
                        <a:t>A CRLF injection vulnerability in the FILTER_VALIDATE_EMAIL filter could allow an attacker to inject arbitrary email headers via a special email address. This only affects </a:t>
                      </a:r>
                      <a:r>
                        <a:rPr lang="en-US" sz="1800" b="0" i="0" kern="1200" dirty="0" err="1">
                          <a:solidFill>
                            <a:schemeClr val="dk1"/>
                          </a:solidFill>
                          <a:effectLst/>
                          <a:latin typeface="+mn-lt"/>
                          <a:ea typeface="+mn-ea"/>
                          <a:cs typeface="+mn-cs"/>
                        </a:rPr>
                        <a:t>Mandriva</a:t>
                      </a:r>
                      <a:r>
                        <a:rPr lang="en-US" sz="1800" b="0" i="0" kern="1200" dirty="0">
                          <a:solidFill>
                            <a:schemeClr val="dk1"/>
                          </a:solidFill>
                          <a:effectLst/>
                          <a:latin typeface="+mn-lt"/>
                          <a:ea typeface="+mn-ea"/>
                          <a:cs typeface="+mn-cs"/>
                        </a:rPr>
                        <a:t> Linux 2007.1.(CVE-2007-1900)</a:t>
                      </a:r>
                    </a:p>
                    <a:p>
                      <a:pPr marL="0" indent="0">
                        <a:buFontTx/>
                        <a:buNone/>
                      </a:pPr>
                      <a:r>
                        <a:rPr lang="en-US" sz="1800" b="0" i="0" kern="1200" dirty="0">
                          <a:solidFill>
                            <a:schemeClr val="dk1"/>
                          </a:solidFill>
                          <a:effectLst/>
                          <a:latin typeface="+mn-lt"/>
                          <a:ea typeface="+mn-ea"/>
                          <a:cs typeface="+mn-cs"/>
                        </a:rPr>
                        <a:t>An infinite-loop flaw was discovered in the PHP </a:t>
                      </a:r>
                      <a:r>
                        <a:rPr lang="en-US" sz="1800" b="0" i="0" kern="1200" dirty="0" err="1">
                          <a:solidFill>
                            <a:schemeClr val="dk1"/>
                          </a:solidFill>
                          <a:effectLst/>
                          <a:latin typeface="+mn-lt"/>
                          <a:ea typeface="+mn-ea"/>
                          <a:cs typeface="+mn-cs"/>
                        </a:rPr>
                        <a:t>gd</a:t>
                      </a:r>
                      <a:r>
                        <a:rPr lang="en-US" sz="1800" b="0" i="0" kern="1200" dirty="0">
                          <a:solidFill>
                            <a:schemeClr val="dk1"/>
                          </a:solidFill>
                          <a:effectLst/>
                          <a:latin typeface="+mn-lt"/>
                          <a:ea typeface="+mn-ea"/>
                          <a:cs typeface="+mn-cs"/>
                        </a:rPr>
                        <a:t> extension. A script that could be forced to process PNG images from an untrusted source could allow a remote attacker to cause a denial of service. (CVE-2007-2756)</a:t>
                      </a:r>
                    </a:p>
                    <a:p>
                      <a:pPr marL="0" indent="0">
                        <a:buFontTx/>
                        <a:buNone/>
                      </a:pPr>
                      <a:r>
                        <a:rPr lang="en-US" sz="1800" b="0" i="0" kern="1200" dirty="0">
                          <a:solidFill>
                            <a:schemeClr val="dk1"/>
                          </a:solidFill>
                          <a:effectLst/>
                          <a:latin typeface="+mn-lt"/>
                          <a:ea typeface="+mn-ea"/>
                          <a:cs typeface="+mn-cs"/>
                        </a:rPr>
                        <a:t>An integer overflow flaw was found in the </a:t>
                      </a:r>
                      <a:r>
                        <a:rPr lang="en-US" sz="1800" b="0" i="0" kern="1200" dirty="0" err="1">
                          <a:solidFill>
                            <a:schemeClr val="dk1"/>
                          </a:solidFill>
                          <a:effectLst/>
                          <a:latin typeface="+mn-lt"/>
                          <a:ea typeface="+mn-ea"/>
                          <a:cs typeface="+mn-cs"/>
                        </a:rPr>
                        <a:t>chunk_split</a:t>
                      </a:r>
                      <a:r>
                        <a:rPr lang="en-US" sz="1800" b="0" i="0" kern="1200" dirty="0">
                          <a:solidFill>
                            <a:schemeClr val="dk1"/>
                          </a:solidFill>
                          <a:effectLst/>
                          <a:latin typeface="+mn-lt"/>
                          <a:ea typeface="+mn-ea"/>
                          <a:cs typeface="+mn-cs"/>
                        </a:rPr>
                        <a:t>() function that </a:t>
                      </a:r>
                      <a:r>
                        <a:rPr lang="en-US" sz="1800" b="0" i="0" kern="1200" dirty="0" err="1">
                          <a:solidFill>
                            <a:schemeClr val="dk1"/>
                          </a:solidFill>
                          <a:effectLst/>
                          <a:latin typeface="+mn-lt"/>
                          <a:ea typeface="+mn-ea"/>
                          <a:cs typeface="+mn-cs"/>
                        </a:rPr>
                        <a:t>ould</a:t>
                      </a:r>
                      <a:r>
                        <a:rPr lang="en-US" sz="1800" b="0" i="0" kern="1200" dirty="0">
                          <a:solidFill>
                            <a:schemeClr val="dk1"/>
                          </a:solidFill>
                          <a:effectLst/>
                          <a:latin typeface="+mn-lt"/>
                          <a:ea typeface="+mn-ea"/>
                          <a:cs typeface="+mn-cs"/>
                        </a:rPr>
                        <a:t> possibly execute arbitrary code as the apache user if a remote attacker was able to pass arbitrary data to the third argument of </a:t>
                      </a:r>
                      <a:r>
                        <a:rPr lang="en-US" sz="1800" b="0" i="0" kern="1200" dirty="0" err="1">
                          <a:solidFill>
                            <a:schemeClr val="dk1"/>
                          </a:solidFill>
                          <a:effectLst/>
                          <a:latin typeface="+mn-lt"/>
                          <a:ea typeface="+mn-ea"/>
                          <a:cs typeface="+mn-cs"/>
                        </a:rPr>
                        <a:t>chunk_split</a:t>
                      </a:r>
                      <a:r>
                        <a:rPr lang="en-US" sz="1800" b="0" i="0" kern="1200" dirty="0">
                          <a:solidFill>
                            <a:schemeClr val="dk1"/>
                          </a:solidFill>
                          <a:effectLst/>
                          <a:latin typeface="+mn-lt"/>
                          <a:ea typeface="+mn-ea"/>
                          <a:cs typeface="+mn-cs"/>
                        </a:rPr>
                        <a:t>() (CVE-2007-2872).</a:t>
                      </a:r>
                    </a:p>
                    <a:p>
                      <a:pPr marL="0" indent="0">
                        <a:buFontTx/>
                        <a:buNone/>
                      </a:pPr>
                      <a:r>
                        <a:rPr lang="en-US" sz="1800" b="0" i="0" kern="1200" dirty="0">
                          <a:solidFill>
                            <a:schemeClr val="dk1"/>
                          </a:solidFill>
                          <a:effectLst/>
                          <a:latin typeface="+mn-lt"/>
                          <a:ea typeface="+mn-ea"/>
                          <a:cs typeface="+mn-cs"/>
                        </a:rPr>
                        <a:t>An </a:t>
                      </a:r>
                      <a:r>
                        <a:rPr lang="en-US" sz="1800" b="0" i="0" kern="1200" dirty="0" err="1">
                          <a:solidFill>
                            <a:schemeClr val="dk1"/>
                          </a:solidFill>
                          <a:effectLst/>
                          <a:latin typeface="+mn-lt"/>
                          <a:ea typeface="+mn-ea"/>
                          <a:cs typeface="+mn-cs"/>
                        </a:rPr>
                        <a:t>open_basedir</a:t>
                      </a:r>
                      <a:r>
                        <a:rPr lang="en-US" sz="1800" b="0" i="0" kern="1200" dirty="0">
                          <a:solidFill>
                            <a:schemeClr val="dk1"/>
                          </a:solidFill>
                          <a:effectLst/>
                          <a:latin typeface="+mn-lt"/>
                          <a:ea typeface="+mn-ea"/>
                          <a:cs typeface="+mn-cs"/>
                        </a:rPr>
                        <a:t> and </a:t>
                      </a:r>
                      <a:r>
                        <a:rPr lang="en-US" sz="1800" b="0" i="0" kern="1200" dirty="0" err="1">
                          <a:solidFill>
                            <a:schemeClr val="dk1"/>
                          </a:solidFill>
                          <a:effectLst/>
                          <a:latin typeface="+mn-lt"/>
                          <a:ea typeface="+mn-ea"/>
                          <a:cs typeface="+mn-cs"/>
                        </a:rPr>
                        <a:t>safe_mode</a:t>
                      </a:r>
                      <a:r>
                        <a:rPr lang="en-US" sz="1800" b="0" i="0" kern="1200" dirty="0">
                          <a:solidFill>
                            <a:schemeClr val="dk1"/>
                          </a:solidFill>
                          <a:effectLst/>
                          <a:latin typeface="+mn-lt"/>
                          <a:ea typeface="+mn-ea"/>
                          <a:cs typeface="+mn-cs"/>
                        </a:rPr>
                        <a:t> restriction bypass which could allow context-dependent attackers to determine the existence of arbitrary files. (CVE-2007-3007)</a:t>
                      </a:r>
                    </a:p>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53857337"/>
                  </a:ext>
                </a:extLst>
              </a:tr>
              <a:tr h="329729">
                <a:tc>
                  <a:txBody>
                    <a:bodyPr/>
                    <a:lstStyle/>
                    <a:p>
                      <a:r>
                        <a:rPr lang="en-US" dirty="0"/>
                        <a:t>Recommendations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5445207"/>
                  </a:ext>
                </a:extLst>
              </a:tr>
              <a:tr h="846417">
                <a:tc>
                  <a:txBody>
                    <a:bodyPr/>
                    <a:lstStyle/>
                    <a:p>
                      <a:r>
                        <a:rPr lang="en-US" sz="1800" b="0" i="0" kern="1200" dirty="0">
                          <a:solidFill>
                            <a:schemeClr val="dk1"/>
                          </a:solidFill>
                          <a:effectLst/>
                          <a:latin typeface="+mn-lt"/>
                          <a:ea typeface="+mn-ea"/>
                          <a:cs typeface="+mn-cs"/>
                        </a:rPr>
                        <a:t>Upgrade to PHP version 5.2.3 or later.</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4146311"/>
                  </a:ext>
                </a:extLst>
              </a:tr>
            </a:tbl>
          </a:graphicData>
        </a:graphic>
      </p:graphicFrame>
    </p:spTree>
    <p:extLst>
      <p:ext uri="{BB962C8B-B14F-4D97-AF65-F5344CB8AC3E}">
        <p14:creationId xmlns:p14="http://schemas.microsoft.com/office/powerpoint/2010/main" val="571439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6B8A-9D7B-4BB8-92EC-A9D255FF1B23}"/>
              </a:ext>
            </a:extLst>
          </p:cNvPr>
          <p:cNvSpPr>
            <a:spLocks noGrp="1"/>
          </p:cNvSpPr>
          <p:nvPr>
            <p:ph type="title"/>
          </p:nvPr>
        </p:nvSpPr>
        <p:spPr>
          <a:xfrm>
            <a:off x="0" y="0"/>
            <a:ext cx="10058400" cy="1219200"/>
          </a:xfrm>
        </p:spPr>
        <p:txBody>
          <a:bodyPr/>
          <a:lstStyle/>
          <a:p>
            <a:r>
              <a:rPr lang="en-US" dirty="0"/>
              <a:t>Proof of vulnerability detection</a:t>
            </a:r>
            <a:endParaRPr lang="en-IN" dirty="0"/>
          </a:p>
        </p:txBody>
      </p:sp>
      <p:pic>
        <p:nvPicPr>
          <p:cNvPr id="5" name="Content Placeholder 4">
            <a:extLst>
              <a:ext uri="{FF2B5EF4-FFF2-40B4-BE49-F238E27FC236}">
                <a16:creationId xmlns:a16="http://schemas.microsoft.com/office/drawing/2014/main" id="{4CA61C9D-DDDD-4B97-B4F8-10E0F41FEB02}"/>
              </a:ext>
            </a:extLst>
          </p:cNvPr>
          <p:cNvPicPr>
            <a:picLocks noGrp="1" noChangeAspect="1"/>
          </p:cNvPicPr>
          <p:nvPr>
            <p:ph idx="1"/>
          </p:nvPr>
        </p:nvPicPr>
        <p:blipFill>
          <a:blip r:embed="rId2"/>
          <a:stretch>
            <a:fillRect/>
          </a:stretch>
        </p:blipFill>
        <p:spPr>
          <a:xfrm>
            <a:off x="1474787" y="2336800"/>
            <a:ext cx="9248775" cy="3383280"/>
          </a:xfrm>
          <a:ln w="12700">
            <a:solidFill>
              <a:schemeClr val="tx1"/>
            </a:solidFill>
            <a:prstDash val="solid"/>
          </a:ln>
        </p:spPr>
      </p:pic>
    </p:spTree>
    <p:extLst>
      <p:ext uri="{BB962C8B-B14F-4D97-AF65-F5344CB8AC3E}">
        <p14:creationId xmlns:p14="http://schemas.microsoft.com/office/powerpoint/2010/main" val="3743484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4126D-AEF0-4CAA-8C05-1292EA7E7330}"/>
              </a:ext>
            </a:extLst>
          </p:cNvPr>
          <p:cNvSpPr>
            <a:spLocks noGrp="1"/>
          </p:cNvSpPr>
          <p:nvPr>
            <p:ph type="title"/>
          </p:nvPr>
        </p:nvSpPr>
        <p:spPr>
          <a:xfrm>
            <a:off x="74428" y="1"/>
            <a:ext cx="7793665" cy="365760"/>
          </a:xfrm>
        </p:spPr>
        <p:txBody>
          <a:bodyPr>
            <a:normAutofit fontScale="90000"/>
          </a:bodyPr>
          <a:lstStyle/>
          <a:p>
            <a:br>
              <a:rPr lang="en-IN" b="1" i="0" dirty="0">
                <a:solidFill>
                  <a:srgbClr val="333333"/>
                </a:solidFill>
                <a:effectLst/>
                <a:latin typeface="Helvetica Neue"/>
              </a:rPr>
            </a:br>
            <a:br>
              <a:rPr lang="en-IN" b="1" i="0" dirty="0">
                <a:solidFill>
                  <a:srgbClr val="333333"/>
                </a:solidFill>
                <a:effectLst/>
                <a:latin typeface="Helvetica Neue"/>
              </a:rPr>
            </a:br>
            <a:r>
              <a:rPr lang="en-IN" sz="2200" b="1" i="0" dirty="0">
                <a:solidFill>
                  <a:srgbClr val="333333"/>
                </a:solidFill>
                <a:effectLst/>
                <a:latin typeface="Times New Roman" panose="02020603050405020304" pitchFamily="18" charset="0"/>
                <a:cs typeface="Times New Roman" panose="02020603050405020304" pitchFamily="18" charset="0"/>
              </a:rPr>
              <a:t>5</a:t>
            </a:r>
            <a:r>
              <a:rPr lang="en-IN" sz="2200" b="1" dirty="0">
                <a:solidFill>
                  <a:srgbClr val="333333"/>
                </a:solidFill>
                <a:latin typeface="Times New Roman" panose="02020603050405020304" pitchFamily="18" charset="0"/>
                <a:cs typeface="Times New Roman" panose="02020603050405020304" pitchFamily="18" charset="0"/>
              </a:rPr>
              <a:t>)</a:t>
            </a:r>
            <a:r>
              <a:rPr lang="en-IN" sz="2200" b="1" i="0" dirty="0">
                <a:solidFill>
                  <a:srgbClr val="333333"/>
                </a:solidFill>
                <a:effectLst/>
                <a:latin typeface="Times New Roman" panose="02020603050405020304" pitchFamily="18" charset="0"/>
                <a:cs typeface="Times New Roman" panose="02020603050405020304" pitchFamily="18" charset="0"/>
              </a:rPr>
              <a:t> PHP &lt; 5.2.6 Multiple Vulnerabilities</a:t>
            </a:r>
            <a:br>
              <a:rPr lang="en-IN" sz="2900" b="1" i="0" dirty="0">
                <a:solidFill>
                  <a:srgbClr val="333333"/>
                </a:solidFill>
                <a:effectLst/>
                <a:latin typeface="Times New Roman" panose="02020603050405020304" pitchFamily="18" charset="0"/>
                <a:cs typeface="Times New Roman" panose="02020603050405020304" pitchFamily="18" charset="0"/>
              </a:rPr>
            </a:br>
            <a:br>
              <a:rPr lang="en-IN" b="1" i="0" dirty="0">
                <a:solidFill>
                  <a:srgbClr val="333333"/>
                </a:solidFill>
                <a:effectLst/>
                <a:latin typeface="Helvetica Neue"/>
              </a:rPr>
            </a:br>
            <a:endParaRPr lang="en-IN" dirty="0"/>
          </a:p>
        </p:txBody>
      </p:sp>
      <p:graphicFrame>
        <p:nvGraphicFramePr>
          <p:cNvPr id="13" name="Table 13">
            <a:extLst>
              <a:ext uri="{FF2B5EF4-FFF2-40B4-BE49-F238E27FC236}">
                <a16:creationId xmlns:a16="http://schemas.microsoft.com/office/drawing/2014/main" id="{4C78F117-DAE5-46BE-9265-D7BC1B59DF40}"/>
              </a:ext>
            </a:extLst>
          </p:cNvPr>
          <p:cNvGraphicFramePr>
            <a:graphicFrameLocks noGrp="1"/>
          </p:cNvGraphicFramePr>
          <p:nvPr>
            <p:ph idx="1"/>
            <p:extLst>
              <p:ext uri="{D42A27DB-BD31-4B8C-83A1-F6EECF244321}">
                <p14:modId xmlns:p14="http://schemas.microsoft.com/office/powerpoint/2010/main" val="591059703"/>
              </p:ext>
            </p:extLst>
          </p:nvPr>
        </p:nvGraphicFramePr>
        <p:xfrm>
          <a:off x="155574" y="698674"/>
          <a:ext cx="11680825" cy="1445858"/>
        </p:xfrm>
        <a:graphic>
          <a:graphicData uri="http://schemas.openxmlformats.org/drawingml/2006/table">
            <a:tbl>
              <a:tblPr firstRow="1" bandRow="1">
                <a:tableStyleId>{5C22544A-7EE6-4342-B048-85BDC9FD1C3A}</a:tableStyleId>
              </a:tblPr>
              <a:tblGrid>
                <a:gridCol w="11680825">
                  <a:extLst>
                    <a:ext uri="{9D8B030D-6E8A-4147-A177-3AD203B41FA5}">
                      <a16:colId xmlns:a16="http://schemas.microsoft.com/office/drawing/2014/main" val="3947224784"/>
                    </a:ext>
                  </a:extLst>
                </a:gridCol>
              </a:tblGrid>
              <a:tr h="334135">
                <a:tc>
                  <a:txBody>
                    <a:bodyPr/>
                    <a:lstStyle/>
                    <a:p>
                      <a:r>
                        <a:rPr lang="en-US" baseline="0" dirty="0">
                          <a:solidFill>
                            <a:schemeClr val="tx1"/>
                          </a:solidFill>
                        </a:rPr>
                        <a:t>Observation</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502378585"/>
                  </a:ext>
                </a:extLst>
              </a:tr>
              <a:tr h="1080098">
                <a:tc>
                  <a:txBody>
                    <a:bodyPr/>
                    <a:lstStyle/>
                    <a:p>
                      <a:r>
                        <a:rPr lang="en-US" sz="1800" b="0" i="0" kern="1200" dirty="0">
                          <a:solidFill>
                            <a:schemeClr val="dk1"/>
                          </a:solidFill>
                          <a:effectLst/>
                          <a:latin typeface="+mn-lt"/>
                          <a:ea typeface="+mn-ea"/>
                          <a:cs typeface="+mn-cs"/>
                        </a:rPr>
                        <a:t>According to its banner, the version of PHP installed on the remote host is older than 5.2.6. </a:t>
                      </a:r>
                    </a:p>
                    <a:p>
                      <a:pPr marL="0" indent="0">
                        <a:buFontTx/>
                        <a:buNone/>
                      </a:pPr>
                      <a:br>
                        <a:rPr lang="en-US" dirty="0"/>
                      </a:b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32791383"/>
                  </a:ext>
                </a:extLst>
              </a:tr>
            </a:tbl>
          </a:graphicData>
        </a:graphic>
      </p:graphicFrame>
      <p:graphicFrame>
        <p:nvGraphicFramePr>
          <p:cNvPr id="14" name="Table 14">
            <a:extLst>
              <a:ext uri="{FF2B5EF4-FFF2-40B4-BE49-F238E27FC236}">
                <a16:creationId xmlns:a16="http://schemas.microsoft.com/office/drawing/2014/main" id="{4D9E4A05-4281-4347-8BE5-66B121F8E13F}"/>
              </a:ext>
            </a:extLst>
          </p:cNvPr>
          <p:cNvGraphicFramePr>
            <a:graphicFrameLocks noGrp="1"/>
          </p:cNvGraphicFramePr>
          <p:nvPr>
            <p:extLst>
              <p:ext uri="{D42A27DB-BD31-4B8C-83A1-F6EECF244321}">
                <p14:modId xmlns:p14="http://schemas.microsoft.com/office/powerpoint/2010/main" val="603367298"/>
              </p:ext>
            </p:extLst>
          </p:nvPr>
        </p:nvGraphicFramePr>
        <p:xfrm>
          <a:off x="155574" y="2144532"/>
          <a:ext cx="11680825" cy="365760"/>
        </p:xfrm>
        <a:graphic>
          <a:graphicData uri="http://schemas.openxmlformats.org/drawingml/2006/table">
            <a:tbl>
              <a:tblPr firstRow="1" bandRow="1">
                <a:tableStyleId>{5C22544A-7EE6-4342-B048-85BDC9FD1C3A}</a:tableStyleId>
              </a:tblPr>
              <a:tblGrid>
                <a:gridCol w="2177724">
                  <a:extLst>
                    <a:ext uri="{9D8B030D-6E8A-4147-A177-3AD203B41FA5}">
                      <a16:colId xmlns:a16="http://schemas.microsoft.com/office/drawing/2014/main" val="3092710654"/>
                    </a:ext>
                  </a:extLst>
                </a:gridCol>
                <a:gridCol w="543293">
                  <a:extLst>
                    <a:ext uri="{9D8B030D-6E8A-4147-A177-3AD203B41FA5}">
                      <a16:colId xmlns:a16="http://schemas.microsoft.com/office/drawing/2014/main" val="1324316881"/>
                    </a:ext>
                  </a:extLst>
                </a:gridCol>
                <a:gridCol w="1815096">
                  <a:extLst>
                    <a:ext uri="{9D8B030D-6E8A-4147-A177-3AD203B41FA5}">
                      <a16:colId xmlns:a16="http://schemas.microsoft.com/office/drawing/2014/main" val="2565159919"/>
                    </a:ext>
                  </a:extLst>
                </a:gridCol>
                <a:gridCol w="617380">
                  <a:extLst>
                    <a:ext uri="{9D8B030D-6E8A-4147-A177-3AD203B41FA5}">
                      <a16:colId xmlns:a16="http://schemas.microsoft.com/office/drawing/2014/main" val="3631140609"/>
                    </a:ext>
                  </a:extLst>
                </a:gridCol>
                <a:gridCol w="1926225">
                  <a:extLst>
                    <a:ext uri="{9D8B030D-6E8A-4147-A177-3AD203B41FA5}">
                      <a16:colId xmlns:a16="http://schemas.microsoft.com/office/drawing/2014/main" val="1770981290"/>
                    </a:ext>
                  </a:extLst>
                </a:gridCol>
                <a:gridCol w="555642">
                  <a:extLst>
                    <a:ext uri="{9D8B030D-6E8A-4147-A177-3AD203B41FA5}">
                      <a16:colId xmlns:a16="http://schemas.microsoft.com/office/drawing/2014/main" val="2050343036"/>
                    </a:ext>
                  </a:extLst>
                </a:gridCol>
                <a:gridCol w="1741011">
                  <a:extLst>
                    <a:ext uri="{9D8B030D-6E8A-4147-A177-3AD203B41FA5}">
                      <a16:colId xmlns:a16="http://schemas.microsoft.com/office/drawing/2014/main" val="2067942846"/>
                    </a:ext>
                  </a:extLst>
                </a:gridCol>
                <a:gridCol w="530947">
                  <a:extLst>
                    <a:ext uri="{9D8B030D-6E8A-4147-A177-3AD203B41FA5}">
                      <a16:colId xmlns:a16="http://schemas.microsoft.com/office/drawing/2014/main" val="1742857350"/>
                    </a:ext>
                  </a:extLst>
                </a:gridCol>
                <a:gridCol w="1773507">
                  <a:extLst>
                    <a:ext uri="{9D8B030D-6E8A-4147-A177-3AD203B41FA5}">
                      <a16:colId xmlns:a16="http://schemas.microsoft.com/office/drawing/2014/main" val="2980253927"/>
                    </a:ext>
                  </a:extLst>
                </a:gridCol>
              </a:tblGrid>
              <a:tr h="0">
                <a:tc>
                  <a:txBody>
                    <a:bodyPr/>
                    <a:lstStyle/>
                    <a:p>
                      <a:r>
                        <a:rPr lang="en-US" baseline="0" dirty="0">
                          <a:solidFill>
                            <a:schemeClr val="tx1"/>
                          </a:solidFill>
                        </a:rPr>
                        <a:t>Risk</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Critical</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00"/>
                    </a:solidFill>
                  </a:tcPr>
                </a:tc>
                <a:tc>
                  <a:txBody>
                    <a:bodyPr/>
                    <a:lstStyle/>
                    <a:p>
                      <a:r>
                        <a:rPr lang="en-US" baseline="0" dirty="0">
                          <a:solidFill>
                            <a:schemeClr val="tx1"/>
                          </a:solidFill>
                        </a:rPr>
                        <a:t>High</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Medium</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Low</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4185177"/>
                  </a:ext>
                </a:extLst>
              </a:tr>
            </a:tbl>
          </a:graphicData>
        </a:graphic>
      </p:graphicFrame>
      <p:graphicFrame>
        <p:nvGraphicFramePr>
          <p:cNvPr id="15" name="Table 15">
            <a:extLst>
              <a:ext uri="{FF2B5EF4-FFF2-40B4-BE49-F238E27FC236}">
                <a16:creationId xmlns:a16="http://schemas.microsoft.com/office/drawing/2014/main" id="{DBDB0BDA-7716-4C60-A1AD-FCEFA443DDDE}"/>
              </a:ext>
            </a:extLst>
          </p:cNvPr>
          <p:cNvGraphicFramePr>
            <a:graphicFrameLocks noGrp="1"/>
          </p:cNvGraphicFramePr>
          <p:nvPr>
            <p:extLst>
              <p:ext uri="{D42A27DB-BD31-4B8C-83A1-F6EECF244321}">
                <p14:modId xmlns:p14="http://schemas.microsoft.com/office/powerpoint/2010/main" val="3275642645"/>
              </p:ext>
            </p:extLst>
          </p:nvPr>
        </p:nvGraphicFramePr>
        <p:xfrm>
          <a:off x="155575" y="2510292"/>
          <a:ext cx="11680824" cy="3585098"/>
        </p:xfrm>
        <a:graphic>
          <a:graphicData uri="http://schemas.openxmlformats.org/drawingml/2006/table">
            <a:tbl>
              <a:tblPr firstRow="1" bandRow="1">
                <a:tableStyleId>{5C22544A-7EE6-4342-B048-85BDC9FD1C3A}</a:tableStyleId>
              </a:tblPr>
              <a:tblGrid>
                <a:gridCol w="11680824">
                  <a:extLst>
                    <a:ext uri="{9D8B030D-6E8A-4147-A177-3AD203B41FA5}">
                      <a16:colId xmlns:a16="http://schemas.microsoft.com/office/drawing/2014/main" val="3496989527"/>
                    </a:ext>
                  </a:extLst>
                </a:gridCol>
              </a:tblGrid>
              <a:tr h="2519091">
                <a:tc>
                  <a:txBody>
                    <a:bodyPr/>
                    <a:lstStyle/>
                    <a:p>
                      <a:r>
                        <a:rPr lang="en-US" sz="1800" b="0" i="0" kern="1200" dirty="0">
                          <a:solidFill>
                            <a:schemeClr val="dk1"/>
                          </a:solidFill>
                          <a:effectLst/>
                          <a:latin typeface="+mn-lt"/>
                          <a:ea typeface="+mn-ea"/>
                          <a:cs typeface="+mn-cs"/>
                        </a:rPr>
                        <a:t>Such versions may be affected by the following issues :</a:t>
                      </a:r>
                      <a:br>
                        <a:rPr lang="en-US" dirty="0"/>
                      </a:br>
                      <a:br>
                        <a:rPr lang="en-US" dirty="0"/>
                      </a:br>
                      <a:r>
                        <a:rPr lang="en-US" sz="1800" b="0" i="0" kern="1200" dirty="0">
                          <a:solidFill>
                            <a:schemeClr val="dk1"/>
                          </a:solidFill>
                          <a:effectLst/>
                          <a:latin typeface="+mn-lt"/>
                          <a:ea typeface="+mn-ea"/>
                          <a:cs typeface="+mn-cs"/>
                        </a:rPr>
                        <a:t>- A stack-based buffer overflow in </a:t>
                      </a:r>
                      <a:r>
                        <a:rPr lang="en-US" sz="1800" b="0" i="0" kern="1200" dirty="0" err="1">
                          <a:solidFill>
                            <a:schemeClr val="dk1"/>
                          </a:solidFill>
                          <a:effectLst/>
                          <a:latin typeface="+mn-lt"/>
                          <a:ea typeface="+mn-ea"/>
                          <a:cs typeface="+mn-cs"/>
                        </a:rPr>
                        <a:t>FastCGI</a:t>
                      </a:r>
                      <a:r>
                        <a:rPr lang="en-US" sz="1800" b="0" i="0" kern="1200" dirty="0">
                          <a:solidFill>
                            <a:schemeClr val="dk1"/>
                          </a:solidFill>
                          <a:effectLst/>
                          <a:latin typeface="+mn-lt"/>
                          <a:ea typeface="+mn-ea"/>
                          <a:cs typeface="+mn-cs"/>
                        </a:rPr>
                        <a:t> SAPI.</a:t>
                      </a:r>
                      <a:br>
                        <a:rPr lang="en-US" dirty="0"/>
                      </a:br>
                      <a:r>
                        <a:rPr lang="en-US" sz="1800" b="0" i="0" kern="1200" dirty="0">
                          <a:solidFill>
                            <a:schemeClr val="dk1"/>
                          </a:solidFill>
                          <a:effectLst/>
                          <a:latin typeface="+mn-lt"/>
                          <a:ea typeface="+mn-ea"/>
                          <a:cs typeface="+mn-cs"/>
                        </a:rPr>
                        <a:t>- An integer overflow in </a:t>
                      </a:r>
                      <a:r>
                        <a:rPr lang="en-US" sz="1800" b="0" i="0" kern="1200" dirty="0" err="1">
                          <a:solidFill>
                            <a:schemeClr val="dk1"/>
                          </a:solidFill>
                          <a:effectLst/>
                          <a:latin typeface="+mn-lt"/>
                          <a:ea typeface="+mn-ea"/>
                          <a:cs typeface="+mn-cs"/>
                        </a:rPr>
                        <a:t>printf</a:t>
                      </a:r>
                      <a:r>
                        <a:rPr lang="en-US" sz="1800" b="0" i="0" kern="1200" dirty="0">
                          <a:solidFill>
                            <a:schemeClr val="dk1"/>
                          </a:solidFill>
                          <a:effectLst/>
                          <a:latin typeface="+mn-lt"/>
                          <a:ea typeface="+mn-ea"/>
                          <a:cs typeface="+mn-cs"/>
                        </a:rPr>
                        <a:t>().</a:t>
                      </a:r>
                      <a:br>
                        <a:rPr lang="en-US" dirty="0"/>
                      </a:br>
                      <a:r>
                        <a:rPr lang="en-US" sz="1800" b="0" i="0" kern="1200" dirty="0">
                          <a:solidFill>
                            <a:schemeClr val="dk1"/>
                          </a:solidFill>
                          <a:effectLst/>
                          <a:latin typeface="+mn-lt"/>
                          <a:ea typeface="+mn-ea"/>
                          <a:cs typeface="+mn-cs"/>
                        </a:rPr>
                        <a:t>- An security issue arising from improper calculation of the length of PATH_TRANSLATED in </a:t>
                      </a:r>
                      <a:r>
                        <a:rPr lang="en-US" sz="1800" b="0" i="0" kern="1200" dirty="0" err="1">
                          <a:solidFill>
                            <a:schemeClr val="dk1"/>
                          </a:solidFill>
                          <a:effectLst/>
                          <a:latin typeface="+mn-lt"/>
                          <a:ea typeface="+mn-ea"/>
                          <a:cs typeface="+mn-cs"/>
                        </a:rPr>
                        <a:t>cgi_main.c</a:t>
                      </a:r>
                      <a:r>
                        <a:rPr lang="en-US" sz="1800" b="0" i="0" kern="1200" dirty="0">
                          <a:solidFill>
                            <a:schemeClr val="dk1"/>
                          </a:solidFill>
                          <a:effectLst/>
                          <a:latin typeface="+mn-lt"/>
                          <a:ea typeface="+mn-ea"/>
                          <a:cs typeface="+mn-cs"/>
                        </a:rPr>
                        <a:t>.</a:t>
                      </a:r>
                      <a:br>
                        <a:rPr lang="en-US" dirty="0"/>
                      </a:br>
                      <a:r>
                        <a:rPr lang="en-US" sz="1800" b="0" i="0" kern="1200" dirty="0">
                          <a:solidFill>
                            <a:schemeClr val="dk1"/>
                          </a:solidFill>
                          <a:effectLst/>
                          <a:latin typeface="+mn-lt"/>
                          <a:ea typeface="+mn-ea"/>
                          <a:cs typeface="+mn-cs"/>
                        </a:rPr>
                        <a:t>- A </a:t>
                      </a:r>
                      <a:r>
                        <a:rPr lang="en-US" sz="1800" b="0" i="0" kern="1200" dirty="0" err="1">
                          <a:solidFill>
                            <a:schemeClr val="dk1"/>
                          </a:solidFill>
                          <a:effectLst/>
                          <a:latin typeface="+mn-lt"/>
                          <a:ea typeface="+mn-ea"/>
                          <a:cs typeface="+mn-cs"/>
                        </a:rPr>
                        <a:t>safe_mode</a:t>
                      </a:r>
                      <a:r>
                        <a:rPr lang="en-US" sz="1800" b="0" i="0" kern="1200" dirty="0">
                          <a:solidFill>
                            <a:schemeClr val="dk1"/>
                          </a:solidFill>
                          <a:effectLst/>
                          <a:latin typeface="+mn-lt"/>
                          <a:ea typeface="+mn-ea"/>
                          <a:cs typeface="+mn-cs"/>
                        </a:rPr>
                        <a:t> bypass in </a:t>
                      </a:r>
                      <a:r>
                        <a:rPr lang="en-US" sz="1800" b="0" i="0" kern="1200" dirty="0" err="1">
                          <a:solidFill>
                            <a:schemeClr val="dk1"/>
                          </a:solidFill>
                          <a:effectLst/>
                          <a:latin typeface="+mn-lt"/>
                          <a:ea typeface="+mn-ea"/>
                          <a:cs typeface="+mn-cs"/>
                        </a:rPr>
                        <a:t>cURL</a:t>
                      </a:r>
                      <a:r>
                        <a:rPr lang="en-US" sz="1800" b="0" i="0" kern="1200" dirty="0">
                          <a:solidFill>
                            <a:schemeClr val="dk1"/>
                          </a:solidFill>
                          <a:effectLst/>
                          <a:latin typeface="+mn-lt"/>
                          <a:ea typeface="+mn-ea"/>
                          <a:cs typeface="+mn-cs"/>
                        </a:rPr>
                        <a:t>.</a:t>
                      </a:r>
                      <a:br>
                        <a:rPr lang="en-US" dirty="0"/>
                      </a:br>
                      <a:r>
                        <a:rPr lang="en-US" sz="1800" b="0" i="0" kern="1200" dirty="0">
                          <a:solidFill>
                            <a:schemeClr val="dk1"/>
                          </a:solidFill>
                          <a:effectLst/>
                          <a:latin typeface="+mn-lt"/>
                          <a:ea typeface="+mn-ea"/>
                          <a:cs typeface="+mn-cs"/>
                        </a:rPr>
                        <a:t>- Incomplete handling of multibyte chars inside </a:t>
                      </a:r>
                      <a:r>
                        <a:rPr lang="en-US" sz="1800" b="0" i="0" kern="1200" dirty="0" err="1">
                          <a:solidFill>
                            <a:schemeClr val="dk1"/>
                          </a:solidFill>
                          <a:effectLst/>
                          <a:latin typeface="+mn-lt"/>
                          <a:ea typeface="+mn-ea"/>
                          <a:cs typeface="+mn-cs"/>
                        </a:rPr>
                        <a:t>escapeshellcmd</a:t>
                      </a:r>
                      <a:r>
                        <a:rPr lang="en-US" sz="1800" b="0" i="0" kern="1200" dirty="0">
                          <a:solidFill>
                            <a:schemeClr val="dk1"/>
                          </a:solidFill>
                          <a:effectLst/>
                          <a:latin typeface="+mn-lt"/>
                          <a:ea typeface="+mn-ea"/>
                          <a:cs typeface="+mn-cs"/>
                        </a:rPr>
                        <a:t>().</a:t>
                      </a:r>
                      <a:br>
                        <a:rPr lang="en-US" dirty="0"/>
                      </a:br>
                      <a:r>
                        <a:rPr lang="en-US" sz="1800" b="0" i="0" kern="1200" dirty="0">
                          <a:solidFill>
                            <a:schemeClr val="dk1"/>
                          </a:solidFill>
                          <a:effectLst/>
                          <a:latin typeface="+mn-lt"/>
                          <a:ea typeface="+mn-ea"/>
                          <a:cs typeface="+mn-cs"/>
                        </a:rPr>
                        <a:t>- Issues in the bundled PCRE fixed by version 7.6.</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53857337"/>
                  </a:ext>
                </a:extLst>
              </a:tr>
              <a:tr h="329729">
                <a:tc>
                  <a:txBody>
                    <a:bodyPr/>
                    <a:lstStyle/>
                    <a:p>
                      <a:r>
                        <a:rPr lang="en-US" dirty="0"/>
                        <a:t>Recommendations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5445207"/>
                  </a:ext>
                </a:extLst>
              </a:tr>
              <a:tr h="700247">
                <a:tc>
                  <a:txBody>
                    <a:bodyPr/>
                    <a:lstStyle/>
                    <a:p>
                      <a:r>
                        <a:rPr lang="en-US" sz="1800" b="0" i="0" kern="1200" dirty="0">
                          <a:solidFill>
                            <a:schemeClr val="dk1"/>
                          </a:solidFill>
                          <a:effectLst/>
                          <a:latin typeface="+mn-lt"/>
                          <a:ea typeface="+mn-ea"/>
                          <a:cs typeface="+mn-cs"/>
                        </a:rPr>
                        <a:t>Upgrade to PHP version 5.2.6 or later.</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4146311"/>
                  </a:ext>
                </a:extLst>
              </a:tr>
            </a:tbl>
          </a:graphicData>
        </a:graphic>
      </p:graphicFrame>
    </p:spTree>
    <p:extLst>
      <p:ext uri="{BB962C8B-B14F-4D97-AF65-F5344CB8AC3E}">
        <p14:creationId xmlns:p14="http://schemas.microsoft.com/office/powerpoint/2010/main" val="3999358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E9577-C463-42DF-B0F3-C8053C28EDB2}"/>
              </a:ext>
            </a:extLst>
          </p:cNvPr>
          <p:cNvSpPr>
            <a:spLocks noGrp="1"/>
          </p:cNvSpPr>
          <p:nvPr>
            <p:ph type="title"/>
          </p:nvPr>
        </p:nvSpPr>
        <p:spPr>
          <a:xfrm>
            <a:off x="1069848" y="403352"/>
            <a:ext cx="10492232" cy="947928"/>
          </a:xfrm>
          <a:gradFill>
            <a:gsLst>
              <a:gs pos="100000">
                <a:schemeClr val="bg1">
                  <a:lumMod val="85000"/>
                </a:schemeClr>
              </a:gs>
              <a:gs pos="76000">
                <a:srgbClr val="00B0F0"/>
              </a:gs>
            </a:gsLst>
            <a:lin ang="5400000" scaled="1"/>
          </a:gradFill>
        </p:spPr>
        <p:txBody>
          <a:bodyPr/>
          <a:lstStyle/>
          <a:p>
            <a:r>
              <a:rPr lang="en-US" dirty="0"/>
              <a:t>PROJECT </a:t>
            </a:r>
            <a:r>
              <a:rPr lang="en-US" dirty="0" err="1"/>
              <a:t>DETAIls</a:t>
            </a:r>
            <a:endParaRPr lang="en-IN" dirty="0"/>
          </a:p>
        </p:txBody>
      </p:sp>
      <p:graphicFrame>
        <p:nvGraphicFramePr>
          <p:cNvPr id="7" name="Content Placeholder 6">
            <a:extLst>
              <a:ext uri="{FF2B5EF4-FFF2-40B4-BE49-F238E27FC236}">
                <a16:creationId xmlns:a16="http://schemas.microsoft.com/office/drawing/2014/main" id="{540E0872-7976-4D41-AAAE-D89C1214CBD7}"/>
              </a:ext>
            </a:extLst>
          </p:cNvPr>
          <p:cNvGraphicFramePr>
            <a:graphicFrameLocks noGrp="1"/>
          </p:cNvGraphicFramePr>
          <p:nvPr>
            <p:ph idx="1"/>
            <p:extLst>
              <p:ext uri="{D42A27DB-BD31-4B8C-83A1-F6EECF244321}">
                <p14:modId xmlns:p14="http://schemas.microsoft.com/office/powerpoint/2010/main" val="851853959"/>
              </p:ext>
            </p:extLst>
          </p:nvPr>
        </p:nvGraphicFramePr>
        <p:xfrm>
          <a:off x="1069848" y="2121408"/>
          <a:ext cx="10492232" cy="371043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68850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BC7C9-1957-4303-97D5-29C21E57E1DB}"/>
              </a:ext>
            </a:extLst>
          </p:cNvPr>
          <p:cNvSpPr>
            <a:spLocks noGrp="1"/>
          </p:cNvSpPr>
          <p:nvPr>
            <p:ph type="title"/>
          </p:nvPr>
        </p:nvSpPr>
        <p:spPr>
          <a:xfrm>
            <a:off x="0" y="0"/>
            <a:ext cx="10058400" cy="1158240"/>
          </a:xfrm>
        </p:spPr>
        <p:txBody>
          <a:bodyPr/>
          <a:lstStyle/>
          <a:p>
            <a:r>
              <a:rPr lang="en-US" dirty="0"/>
              <a:t>Proof of vulnerability detection</a:t>
            </a:r>
            <a:endParaRPr lang="en-IN" dirty="0"/>
          </a:p>
        </p:txBody>
      </p:sp>
      <p:pic>
        <p:nvPicPr>
          <p:cNvPr id="5" name="Content Placeholder 4">
            <a:extLst>
              <a:ext uri="{FF2B5EF4-FFF2-40B4-BE49-F238E27FC236}">
                <a16:creationId xmlns:a16="http://schemas.microsoft.com/office/drawing/2014/main" id="{12D3B659-7082-44D3-A210-CE8234881EA8}"/>
              </a:ext>
            </a:extLst>
          </p:cNvPr>
          <p:cNvPicPr>
            <a:picLocks noGrp="1" noChangeAspect="1"/>
          </p:cNvPicPr>
          <p:nvPr>
            <p:ph idx="1"/>
          </p:nvPr>
        </p:nvPicPr>
        <p:blipFill>
          <a:blip r:embed="rId2"/>
          <a:stretch>
            <a:fillRect/>
          </a:stretch>
        </p:blipFill>
        <p:spPr>
          <a:xfrm>
            <a:off x="1422400" y="2042160"/>
            <a:ext cx="9353550" cy="3362960"/>
          </a:xfrm>
          <a:ln w="12700">
            <a:solidFill>
              <a:schemeClr val="tx1"/>
            </a:solidFill>
          </a:ln>
        </p:spPr>
      </p:pic>
    </p:spTree>
    <p:extLst>
      <p:ext uri="{BB962C8B-B14F-4D97-AF65-F5344CB8AC3E}">
        <p14:creationId xmlns:p14="http://schemas.microsoft.com/office/powerpoint/2010/main" val="4092619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4126D-AEF0-4CAA-8C05-1292EA7E7330}"/>
              </a:ext>
            </a:extLst>
          </p:cNvPr>
          <p:cNvSpPr>
            <a:spLocks noGrp="1"/>
          </p:cNvSpPr>
          <p:nvPr>
            <p:ph type="title"/>
          </p:nvPr>
        </p:nvSpPr>
        <p:spPr>
          <a:xfrm>
            <a:off x="74428" y="1"/>
            <a:ext cx="7793665" cy="365760"/>
          </a:xfrm>
        </p:spPr>
        <p:txBody>
          <a:bodyPr>
            <a:normAutofit fontScale="90000"/>
          </a:bodyPr>
          <a:lstStyle/>
          <a:p>
            <a:br>
              <a:rPr lang="en-IN" b="1" i="0" dirty="0">
                <a:solidFill>
                  <a:srgbClr val="333333"/>
                </a:solidFill>
                <a:effectLst/>
                <a:latin typeface="Helvetica Neue"/>
              </a:rPr>
            </a:br>
            <a:br>
              <a:rPr lang="en-IN" b="1" i="0" dirty="0">
                <a:solidFill>
                  <a:srgbClr val="333333"/>
                </a:solidFill>
                <a:effectLst/>
                <a:latin typeface="Helvetica Neue"/>
              </a:rPr>
            </a:br>
            <a:r>
              <a:rPr lang="en-IN" sz="2200" b="1" i="0" dirty="0">
                <a:solidFill>
                  <a:srgbClr val="333333"/>
                </a:solidFill>
                <a:effectLst/>
                <a:latin typeface="Times New Roman" panose="02020603050405020304" pitchFamily="18" charset="0"/>
                <a:cs typeface="Times New Roman" panose="02020603050405020304" pitchFamily="18" charset="0"/>
              </a:rPr>
              <a:t>6</a:t>
            </a:r>
            <a:r>
              <a:rPr lang="en-IN" sz="2200" b="1" dirty="0">
                <a:solidFill>
                  <a:srgbClr val="333333"/>
                </a:solidFill>
                <a:latin typeface="Times New Roman" panose="02020603050405020304" pitchFamily="18" charset="0"/>
                <a:cs typeface="Times New Roman" panose="02020603050405020304" pitchFamily="18" charset="0"/>
              </a:rPr>
              <a:t>)</a:t>
            </a:r>
            <a:r>
              <a:rPr lang="en-IN" sz="2200" b="1" i="0" dirty="0">
                <a:solidFill>
                  <a:srgbClr val="333333"/>
                </a:solidFill>
                <a:effectLst/>
                <a:latin typeface="Times New Roman" panose="02020603050405020304" pitchFamily="18" charset="0"/>
                <a:cs typeface="Times New Roman" panose="02020603050405020304" pitchFamily="18" charset="0"/>
              </a:rPr>
              <a:t> PHP &lt; 5.2.8 Multiple Vulnerabilities</a:t>
            </a:r>
            <a:br>
              <a:rPr lang="en-IN" sz="2900" b="1" i="0" dirty="0">
                <a:solidFill>
                  <a:srgbClr val="333333"/>
                </a:solidFill>
                <a:effectLst/>
                <a:latin typeface="Times New Roman" panose="02020603050405020304" pitchFamily="18" charset="0"/>
                <a:cs typeface="Times New Roman" panose="02020603050405020304" pitchFamily="18" charset="0"/>
              </a:rPr>
            </a:br>
            <a:br>
              <a:rPr lang="en-IN" b="1" i="0" dirty="0">
                <a:solidFill>
                  <a:srgbClr val="333333"/>
                </a:solidFill>
                <a:effectLst/>
                <a:latin typeface="Helvetica Neue"/>
              </a:rPr>
            </a:br>
            <a:endParaRPr lang="en-IN" dirty="0"/>
          </a:p>
        </p:txBody>
      </p:sp>
      <p:graphicFrame>
        <p:nvGraphicFramePr>
          <p:cNvPr id="13" name="Table 13">
            <a:extLst>
              <a:ext uri="{FF2B5EF4-FFF2-40B4-BE49-F238E27FC236}">
                <a16:creationId xmlns:a16="http://schemas.microsoft.com/office/drawing/2014/main" id="{4C78F117-DAE5-46BE-9265-D7BC1B59DF40}"/>
              </a:ext>
            </a:extLst>
          </p:cNvPr>
          <p:cNvGraphicFramePr>
            <a:graphicFrameLocks noGrp="1"/>
          </p:cNvGraphicFramePr>
          <p:nvPr>
            <p:ph idx="1"/>
            <p:extLst>
              <p:ext uri="{D42A27DB-BD31-4B8C-83A1-F6EECF244321}">
                <p14:modId xmlns:p14="http://schemas.microsoft.com/office/powerpoint/2010/main" val="3952858594"/>
              </p:ext>
            </p:extLst>
          </p:nvPr>
        </p:nvGraphicFramePr>
        <p:xfrm>
          <a:off x="155574" y="460433"/>
          <a:ext cx="11690984" cy="1473200"/>
        </p:xfrm>
        <a:graphic>
          <a:graphicData uri="http://schemas.openxmlformats.org/drawingml/2006/table">
            <a:tbl>
              <a:tblPr firstRow="1" bandRow="1">
                <a:tableStyleId>{5C22544A-7EE6-4342-B048-85BDC9FD1C3A}</a:tableStyleId>
              </a:tblPr>
              <a:tblGrid>
                <a:gridCol w="11690984">
                  <a:extLst>
                    <a:ext uri="{9D8B030D-6E8A-4147-A177-3AD203B41FA5}">
                      <a16:colId xmlns:a16="http://schemas.microsoft.com/office/drawing/2014/main" val="3947224784"/>
                    </a:ext>
                  </a:extLst>
                </a:gridCol>
              </a:tblGrid>
              <a:tr h="334135">
                <a:tc>
                  <a:txBody>
                    <a:bodyPr/>
                    <a:lstStyle/>
                    <a:p>
                      <a:r>
                        <a:rPr lang="en-US" baseline="0" dirty="0">
                          <a:solidFill>
                            <a:schemeClr val="tx1"/>
                          </a:solidFill>
                        </a:rPr>
                        <a:t>Observation</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502378585"/>
                  </a:ext>
                </a:extLst>
              </a:tr>
              <a:tr h="1107440">
                <a:tc>
                  <a:txBody>
                    <a:bodyPr/>
                    <a:lstStyle/>
                    <a:p>
                      <a:r>
                        <a:rPr lang="en-US" sz="1800" b="0" i="0" kern="1200" dirty="0">
                          <a:solidFill>
                            <a:schemeClr val="dk1"/>
                          </a:solidFill>
                          <a:effectLst/>
                          <a:latin typeface="+mn-lt"/>
                          <a:ea typeface="+mn-ea"/>
                          <a:cs typeface="+mn-cs"/>
                        </a:rPr>
                        <a:t>According to its banner, the version of PHP installed on the remote host is earlier than 5.2.8. As such, it is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32791383"/>
                  </a:ext>
                </a:extLst>
              </a:tr>
            </a:tbl>
          </a:graphicData>
        </a:graphic>
      </p:graphicFrame>
      <p:graphicFrame>
        <p:nvGraphicFramePr>
          <p:cNvPr id="14" name="Table 14">
            <a:extLst>
              <a:ext uri="{FF2B5EF4-FFF2-40B4-BE49-F238E27FC236}">
                <a16:creationId xmlns:a16="http://schemas.microsoft.com/office/drawing/2014/main" id="{4D9E4A05-4281-4347-8BE5-66B121F8E13F}"/>
              </a:ext>
            </a:extLst>
          </p:cNvPr>
          <p:cNvGraphicFramePr>
            <a:graphicFrameLocks noGrp="1"/>
          </p:cNvGraphicFramePr>
          <p:nvPr>
            <p:extLst>
              <p:ext uri="{D42A27DB-BD31-4B8C-83A1-F6EECF244321}">
                <p14:modId xmlns:p14="http://schemas.microsoft.com/office/powerpoint/2010/main" val="1627352558"/>
              </p:ext>
            </p:extLst>
          </p:nvPr>
        </p:nvGraphicFramePr>
        <p:xfrm>
          <a:off x="155575" y="1933633"/>
          <a:ext cx="11690983" cy="365760"/>
        </p:xfrm>
        <a:graphic>
          <a:graphicData uri="http://schemas.openxmlformats.org/drawingml/2006/table">
            <a:tbl>
              <a:tblPr firstRow="1" bandRow="1">
                <a:tableStyleId>{5C22544A-7EE6-4342-B048-85BDC9FD1C3A}</a:tableStyleId>
              </a:tblPr>
              <a:tblGrid>
                <a:gridCol w="2179618">
                  <a:extLst>
                    <a:ext uri="{9D8B030D-6E8A-4147-A177-3AD203B41FA5}">
                      <a16:colId xmlns:a16="http://schemas.microsoft.com/office/drawing/2014/main" val="3092710654"/>
                    </a:ext>
                  </a:extLst>
                </a:gridCol>
                <a:gridCol w="543766">
                  <a:extLst>
                    <a:ext uri="{9D8B030D-6E8A-4147-A177-3AD203B41FA5}">
                      <a16:colId xmlns:a16="http://schemas.microsoft.com/office/drawing/2014/main" val="1324316881"/>
                    </a:ext>
                  </a:extLst>
                </a:gridCol>
                <a:gridCol w="1816675">
                  <a:extLst>
                    <a:ext uri="{9D8B030D-6E8A-4147-A177-3AD203B41FA5}">
                      <a16:colId xmlns:a16="http://schemas.microsoft.com/office/drawing/2014/main" val="2565159919"/>
                    </a:ext>
                  </a:extLst>
                </a:gridCol>
                <a:gridCol w="617917">
                  <a:extLst>
                    <a:ext uri="{9D8B030D-6E8A-4147-A177-3AD203B41FA5}">
                      <a16:colId xmlns:a16="http://schemas.microsoft.com/office/drawing/2014/main" val="3631140609"/>
                    </a:ext>
                  </a:extLst>
                </a:gridCol>
                <a:gridCol w="1927900">
                  <a:extLst>
                    <a:ext uri="{9D8B030D-6E8A-4147-A177-3AD203B41FA5}">
                      <a16:colId xmlns:a16="http://schemas.microsoft.com/office/drawing/2014/main" val="1770981290"/>
                    </a:ext>
                  </a:extLst>
                </a:gridCol>
                <a:gridCol w="556125">
                  <a:extLst>
                    <a:ext uri="{9D8B030D-6E8A-4147-A177-3AD203B41FA5}">
                      <a16:colId xmlns:a16="http://schemas.microsoft.com/office/drawing/2014/main" val="2050343036"/>
                    </a:ext>
                  </a:extLst>
                </a:gridCol>
                <a:gridCol w="1742525">
                  <a:extLst>
                    <a:ext uri="{9D8B030D-6E8A-4147-A177-3AD203B41FA5}">
                      <a16:colId xmlns:a16="http://schemas.microsoft.com/office/drawing/2014/main" val="2067942846"/>
                    </a:ext>
                  </a:extLst>
                </a:gridCol>
                <a:gridCol w="531408">
                  <a:extLst>
                    <a:ext uri="{9D8B030D-6E8A-4147-A177-3AD203B41FA5}">
                      <a16:colId xmlns:a16="http://schemas.microsoft.com/office/drawing/2014/main" val="1742857350"/>
                    </a:ext>
                  </a:extLst>
                </a:gridCol>
                <a:gridCol w="1775049">
                  <a:extLst>
                    <a:ext uri="{9D8B030D-6E8A-4147-A177-3AD203B41FA5}">
                      <a16:colId xmlns:a16="http://schemas.microsoft.com/office/drawing/2014/main" val="2980253927"/>
                    </a:ext>
                  </a:extLst>
                </a:gridCol>
              </a:tblGrid>
              <a:tr h="0">
                <a:tc>
                  <a:txBody>
                    <a:bodyPr/>
                    <a:lstStyle/>
                    <a:p>
                      <a:r>
                        <a:rPr lang="en-US" baseline="0" dirty="0">
                          <a:solidFill>
                            <a:schemeClr val="tx1"/>
                          </a:solidFill>
                        </a:rPr>
                        <a:t>Risk</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Critical</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00"/>
                    </a:solidFill>
                  </a:tcPr>
                </a:tc>
                <a:tc>
                  <a:txBody>
                    <a:bodyPr/>
                    <a:lstStyle/>
                    <a:p>
                      <a:r>
                        <a:rPr lang="en-US" baseline="0" dirty="0">
                          <a:solidFill>
                            <a:schemeClr val="tx1"/>
                          </a:solidFill>
                        </a:rPr>
                        <a:t>High</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Medium</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Low</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4185177"/>
                  </a:ext>
                </a:extLst>
              </a:tr>
            </a:tbl>
          </a:graphicData>
        </a:graphic>
      </p:graphicFrame>
      <p:graphicFrame>
        <p:nvGraphicFramePr>
          <p:cNvPr id="15" name="Table 15">
            <a:extLst>
              <a:ext uri="{FF2B5EF4-FFF2-40B4-BE49-F238E27FC236}">
                <a16:creationId xmlns:a16="http://schemas.microsoft.com/office/drawing/2014/main" id="{DBDB0BDA-7716-4C60-A1AD-FCEFA443DDDE}"/>
              </a:ext>
            </a:extLst>
          </p:cNvPr>
          <p:cNvGraphicFramePr>
            <a:graphicFrameLocks noGrp="1"/>
          </p:cNvGraphicFramePr>
          <p:nvPr>
            <p:extLst>
              <p:ext uri="{D42A27DB-BD31-4B8C-83A1-F6EECF244321}">
                <p14:modId xmlns:p14="http://schemas.microsoft.com/office/powerpoint/2010/main" val="2209489855"/>
              </p:ext>
            </p:extLst>
          </p:nvPr>
        </p:nvGraphicFramePr>
        <p:xfrm>
          <a:off x="155573" y="2299393"/>
          <a:ext cx="11690985" cy="3402990"/>
        </p:xfrm>
        <a:graphic>
          <a:graphicData uri="http://schemas.openxmlformats.org/drawingml/2006/table">
            <a:tbl>
              <a:tblPr firstRow="1" bandRow="1">
                <a:tableStyleId>{5C22544A-7EE6-4342-B048-85BDC9FD1C3A}</a:tableStyleId>
              </a:tblPr>
              <a:tblGrid>
                <a:gridCol w="11690985">
                  <a:extLst>
                    <a:ext uri="{9D8B030D-6E8A-4147-A177-3AD203B41FA5}">
                      <a16:colId xmlns:a16="http://schemas.microsoft.com/office/drawing/2014/main" val="3496989527"/>
                    </a:ext>
                  </a:extLst>
                </a:gridCol>
              </a:tblGrid>
              <a:tr h="1351094">
                <a:tc>
                  <a:txBody>
                    <a:bodyPr/>
                    <a:lstStyle/>
                    <a:p>
                      <a:r>
                        <a:rPr lang="en-US" sz="1800" b="0" i="0" kern="1200" dirty="0">
                          <a:solidFill>
                            <a:schemeClr val="dk1"/>
                          </a:solidFill>
                          <a:effectLst/>
                          <a:latin typeface="+mn-lt"/>
                          <a:ea typeface="+mn-ea"/>
                          <a:cs typeface="+mn-cs"/>
                        </a:rPr>
                        <a:t>This version can be potentially affected by the following vulnerabilities :</a:t>
                      </a:r>
                      <a:br>
                        <a:rPr lang="en-US" dirty="0"/>
                      </a:br>
                      <a:br>
                        <a:rPr lang="en-US" dirty="0"/>
                      </a:br>
                      <a:r>
                        <a:rPr lang="en-US" sz="1800" b="0" i="0" kern="1200" dirty="0">
                          <a:solidFill>
                            <a:schemeClr val="dk1"/>
                          </a:solidFill>
                          <a:effectLst/>
                          <a:latin typeface="+mn-lt"/>
                          <a:ea typeface="+mn-ea"/>
                          <a:cs typeface="+mn-cs"/>
                        </a:rPr>
                        <a:t>- PHP fails to properly sanitize error messages of arbitrary HTML or script code, would code allow for cross-site scripting attacks if PHP's '</a:t>
                      </a:r>
                      <a:r>
                        <a:rPr lang="en-US" sz="1800" b="0" i="0" kern="1200" dirty="0" err="1">
                          <a:solidFill>
                            <a:schemeClr val="dk1"/>
                          </a:solidFill>
                          <a:effectLst/>
                          <a:latin typeface="+mn-lt"/>
                          <a:ea typeface="+mn-ea"/>
                          <a:cs typeface="+mn-cs"/>
                        </a:rPr>
                        <a:t>display_errors</a:t>
                      </a:r>
                      <a:r>
                        <a:rPr lang="en-US" sz="1800" b="0" i="0" kern="1200" dirty="0">
                          <a:solidFill>
                            <a:schemeClr val="dk1"/>
                          </a:solidFill>
                          <a:effectLst/>
                          <a:latin typeface="+mn-lt"/>
                          <a:ea typeface="+mn-ea"/>
                          <a:cs typeface="+mn-cs"/>
                        </a:rPr>
                        <a:t>' setting is enabled. (CVE-2008-5814)</a:t>
                      </a:r>
                      <a:br>
                        <a:rPr lang="en-US" dirty="0"/>
                      </a:br>
                      <a:br>
                        <a:rPr lang="en-US" dirty="0"/>
                      </a:br>
                      <a:r>
                        <a:rPr lang="en-US" sz="1800" b="0" i="0" kern="1200" dirty="0">
                          <a:solidFill>
                            <a:schemeClr val="dk1"/>
                          </a:solidFill>
                          <a:effectLst/>
                          <a:latin typeface="+mn-lt"/>
                          <a:ea typeface="+mn-ea"/>
                          <a:cs typeface="+mn-cs"/>
                        </a:rPr>
                        <a:t>- Version 5.2.7 introduced a regression with regard to '</a:t>
                      </a:r>
                      <a:r>
                        <a:rPr lang="en-US" sz="1800" b="0" i="0" kern="1200" dirty="0" err="1">
                          <a:solidFill>
                            <a:schemeClr val="dk1"/>
                          </a:solidFill>
                          <a:effectLst/>
                          <a:latin typeface="+mn-lt"/>
                          <a:ea typeface="+mn-ea"/>
                          <a:cs typeface="+mn-cs"/>
                        </a:rPr>
                        <a:t>magic_quotes</a:t>
                      </a:r>
                      <a:r>
                        <a:rPr lang="en-US" sz="1800" b="0" i="0" kern="1200" dirty="0">
                          <a:solidFill>
                            <a:schemeClr val="dk1"/>
                          </a:solidFill>
                          <a:effectLst/>
                          <a:latin typeface="+mn-lt"/>
                          <a:ea typeface="+mn-ea"/>
                          <a:cs typeface="+mn-cs"/>
                        </a:rPr>
                        <a:t>' functionality due to an incorrect fix to the filter extension. As a result, the '</a:t>
                      </a:r>
                      <a:r>
                        <a:rPr lang="en-US" sz="1800" b="0" i="0" kern="1200" dirty="0" err="1">
                          <a:solidFill>
                            <a:schemeClr val="dk1"/>
                          </a:solidFill>
                          <a:effectLst/>
                          <a:latin typeface="+mn-lt"/>
                          <a:ea typeface="+mn-ea"/>
                          <a:cs typeface="+mn-cs"/>
                        </a:rPr>
                        <a:t>magic_quotes_gpc</a:t>
                      </a:r>
                      <a:r>
                        <a:rPr lang="en-US" sz="1800" b="0" i="0" kern="1200" dirty="0">
                          <a:solidFill>
                            <a:schemeClr val="dk1"/>
                          </a:solidFill>
                          <a:effectLst/>
                          <a:latin typeface="+mn-lt"/>
                          <a:ea typeface="+mn-ea"/>
                          <a:cs typeface="+mn-cs"/>
                        </a:rPr>
                        <a:t>' setting remains off even if it is set to on. (CVE-2008-5844)</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53857337"/>
                  </a:ext>
                </a:extLst>
              </a:tr>
              <a:tr h="329729">
                <a:tc>
                  <a:txBody>
                    <a:bodyPr/>
                    <a:lstStyle/>
                    <a:p>
                      <a:r>
                        <a:rPr lang="en-US" dirty="0"/>
                        <a:t>Recommendations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5445207"/>
                  </a:ext>
                </a:extLst>
              </a:tr>
              <a:tr h="751230">
                <a:tc>
                  <a:txBody>
                    <a:bodyPr/>
                    <a:lstStyle/>
                    <a:p>
                      <a:r>
                        <a:rPr lang="en-US" sz="1800" b="0" i="0" kern="1200" dirty="0">
                          <a:solidFill>
                            <a:schemeClr val="dk1"/>
                          </a:solidFill>
                          <a:effectLst/>
                          <a:latin typeface="+mn-lt"/>
                          <a:ea typeface="+mn-ea"/>
                          <a:cs typeface="+mn-cs"/>
                        </a:rPr>
                        <a:t>Upgrade to PHP version 5.2.8 or later.</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4146311"/>
                  </a:ext>
                </a:extLst>
              </a:tr>
            </a:tbl>
          </a:graphicData>
        </a:graphic>
      </p:graphicFrame>
    </p:spTree>
    <p:extLst>
      <p:ext uri="{BB962C8B-B14F-4D97-AF65-F5344CB8AC3E}">
        <p14:creationId xmlns:p14="http://schemas.microsoft.com/office/powerpoint/2010/main" val="6751208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C6DD8-BA36-4114-B39A-F3E517678298}"/>
              </a:ext>
            </a:extLst>
          </p:cNvPr>
          <p:cNvSpPr>
            <a:spLocks noGrp="1"/>
          </p:cNvSpPr>
          <p:nvPr>
            <p:ph type="title"/>
          </p:nvPr>
        </p:nvSpPr>
        <p:spPr>
          <a:xfrm>
            <a:off x="0" y="0"/>
            <a:ext cx="10058400" cy="1117600"/>
          </a:xfrm>
        </p:spPr>
        <p:txBody>
          <a:bodyPr/>
          <a:lstStyle/>
          <a:p>
            <a:r>
              <a:rPr lang="en-US" dirty="0"/>
              <a:t>Proof of vulnerability detection</a:t>
            </a:r>
            <a:endParaRPr lang="en-IN" dirty="0"/>
          </a:p>
        </p:txBody>
      </p:sp>
      <p:pic>
        <p:nvPicPr>
          <p:cNvPr id="5" name="Content Placeholder 4">
            <a:extLst>
              <a:ext uri="{FF2B5EF4-FFF2-40B4-BE49-F238E27FC236}">
                <a16:creationId xmlns:a16="http://schemas.microsoft.com/office/drawing/2014/main" id="{505A2348-F9C5-4D00-8696-1A95C6FC4578}"/>
              </a:ext>
            </a:extLst>
          </p:cNvPr>
          <p:cNvPicPr>
            <a:picLocks noGrp="1" noChangeAspect="1"/>
          </p:cNvPicPr>
          <p:nvPr>
            <p:ph idx="1"/>
          </p:nvPr>
        </p:nvPicPr>
        <p:blipFill>
          <a:blip r:embed="rId2"/>
          <a:stretch>
            <a:fillRect/>
          </a:stretch>
        </p:blipFill>
        <p:spPr>
          <a:xfrm>
            <a:off x="1303337" y="2438400"/>
            <a:ext cx="9591675" cy="3454399"/>
          </a:xfrm>
          <a:ln w="12700">
            <a:solidFill>
              <a:schemeClr val="tx1"/>
            </a:solidFill>
          </a:ln>
        </p:spPr>
      </p:pic>
    </p:spTree>
    <p:extLst>
      <p:ext uri="{BB962C8B-B14F-4D97-AF65-F5344CB8AC3E}">
        <p14:creationId xmlns:p14="http://schemas.microsoft.com/office/powerpoint/2010/main" val="6815389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4126D-AEF0-4CAA-8C05-1292EA7E7330}"/>
              </a:ext>
            </a:extLst>
          </p:cNvPr>
          <p:cNvSpPr>
            <a:spLocks noGrp="1"/>
          </p:cNvSpPr>
          <p:nvPr>
            <p:ph type="title"/>
          </p:nvPr>
        </p:nvSpPr>
        <p:spPr>
          <a:xfrm>
            <a:off x="74428" y="1"/>
            <a:ext cx="7793665" cy="365760"/>
          </a:xfrm>
        </p:spPr>
        <p:txBody>
          <a:bodyPr>
            <a:normAutofit fontScale="90000"/>
          </a:bodyPr>
          <a:lstStyle/>
          <a:p>
            <a:br>
              <a:rPr lang="en-IN" b="1" i="0" dirty="0">
                <a:solidFill>
                  <a:srgbClr val="333333"/>
                </a:solidFill>
                <a:effectLst/>
                <a:latin typeface="Helvetica Neue"/>
              </a:rPr>
            </a:br>
            <a:br>
              <a:rPr lang="en-IN" b="1" i="0" dirty="0">
                <a:solidFill>
                  <a:srgbClr val="333333"/>
                </a:solidFill>
                <a:effectLst/>
                <a:latin typeface="Helvetica Neue"/>
              </a:rPr>
            </a:br>
            <a:r>
              <a:rPr lang="en-IN" sz="2200" b="1" i="0" dirty="0">
                <a:solidFill>
                  <a:srgbClr val="333333"/>
                </a:solidFill>
                <a:effectLst/>
                <a:latin typeface="Times New Roman" panose="02020603050405020304" pitchFamily="18" charset="0"/>
                <a:cs typeface="Times New Roman" panose="02020603050405020304" pitchFamily="18" charset="0"/>
              </a:rPr>
              <a:t>7</a:t>
            </a:r>
            <a:r>
              <a:rPr lang="en-IN" sz="2200" b="1" dirty="0">
                <a:solidFill>
                  <a:srgbClr val="333333"/>
                </a:solidFill>
                <a:latin typeface="Times New Roman" panose="02020603050405020304" pitchFamily="18" charset="0"/>
                <a:cs typeface="Times New Roman" panose="02020603050405020304" pitchFamily="18" charset="0"/>
              </a:rPr>
              <a:t>)</a:t>
            </a:r>
            <a:r>
              <a:rPr lang="en-IN" sz="2200" b="1" i="0" dirty="0">
                <a:solidFill>
                  <a:srgbClr val="333333"/>
                </a:solidFill>
                <a:effectLst/>
                <a:latin typeface="Times New Roman" panose="02020603050405020304" pitchFamily="18" charset="0"/>
                <a:cs typeface="Times New Roman" panose="02020603050405020304" pitchFamily="18" charset="0"/>
              </a:rPr>
              <a:t> PHP &lt; 5.3.12/5.4.2 </a:t>
            </a:r>
            <a:r>
              <a:rPr lang="en-IN" sz="2200" b="1" i="0" dirty="0" err="1">
                <a:solidFill>
                  <a:srgbClr val="333333"/>
                </a:solidFill>
                <a:effectLst/>
                <a:latin typeface="Times New Roman" panose="02020603050405020304" pitchFamily="18" charset="0"/>
                <a:cs typeface="Times New Roman" panose="02020603050405020304" pitchFamily="18" charset="0"/>
              </a:rPr>
              <a:t>cgi</a:t>
            </a:r>
            <a:r>
              <a:rPr lang="en-IN" sz="2200" b="1" i="0" dirty="0">
                <a:solidFill>
                  <a:srgbClr val="333333"/>
                </a:solidFill>
                <a:effectLst/>
                <a:latin typeface="Times New Roman" panose="02020603050405020304" pitchFamily="18" charset="0"/>
                <a:cs typeface="Times New Roman" panose="02020603050405020304" pitchFamily="18" charset="0"/>
              </a:rPr>
              <a:t> query string code execution </a:t>
            </a:r>
            <a:br>
              <a:rPr lang="en-IN" sz="2900" b="1" i="0" dirty="0">
                <a:solidFill>
                  <a:srgbClr val="333333"/>
                </a:solidFill>
                <a:effectLst/>
                <a:latin typeface="Times New Roman" panose="02020603050405020304" pitchFamily="18" charset="0"/>
                <a:cs typeface="Times New Roman" panose="02020603050405020304" pitchFamily="18" charset="0"/>
              </a:rPr>
            </a:br>
            <a:br>
              <a:rPr lang="en-IN" b="1" i="0" dirty="0">
                <a:solidFill>
                  <a:srgbClr val="333333"/>
                </a:solidFill>
                <a:effectLst/>
                <a:latin typeface="Helvetica Neue"/>
              </a:rPr>
            </a:br>
            <a:endParaRPr lang="en-IN" dirty="0"/>
          </a:p>
        </p:txBody>
      </p:sp>
      <p:graphicFrame>
        <p:nvGraphicFramePr>
          <p:cNvPr id="13" name="Table 13">
            <a:extLst>
              <a:ext uri="{FF2B5EF4-FFF2-40B4-BE49-F238E27FC236}">
                <a16:creationId xmlns:a16="http://schemas.microsoft.com/office/drawing/2014/main" id="{4C78F117-DAE5-46BE-9265-D7BC1B59DF40}"/>
              </a:ext>
            </a:extLst>
          </p:cNvPr>
          <p:cNvGraphicFramePr>
            <a:graphicFrameLocks noGrp="1"/>
          </p:cNvGraphicFramePr>
          <p:nvPr>
            <p:ph idx="1"/>
            <p:extLst>
              <p:ext uri="{D42A27DB-BD31-4B8C-83A1-F6EECF244321}">
                <p14:modId xmlns:p14="http://schemas.microsoft.com/office/powerpoint/2010/main" val="2593294546"/>
              </p:ext>
            </p:extLst>
          </p:nvPr>
        </p:nvGraphicFramePr>
        <p:xfrm>
          <a:off x="155574" y="550313"/>
          <a:ext cx="11599545" cy="1588274"/>
        </p:xfrm>
        <a:graphic>
          <a:graphicData uri="http://schemas.openxmlformats.org/drawingml/2006/table">
            <a:tbl>
              <a:tblPr firstRow="1" bandRow="1">
                <a:tableStyleId>{5C22544A-7EE6-4342-B048-85BDC9FD1C3A}</a:tableStyleId>
              </a:tblPr>
              <a:tblGrid>
                <a:gridCol w="11599545">
                  <a:extLst>
                    <a:ext uri="{9D8B030D-6E8A-4147-A177-3AD203B41FA5}">
                      <a16:colId xmlns:a16="http://schemas.microsoft.com/office/drawing/2014/main" val="3947224784"/>
                    </a:ext>
                  </a:extLst>
                </a:gridCol>
              </a:tblGrid>
              <a:tr h="334135">
                <a:tc>
                  <a:txBody>
                    <a:bodyPr/>
                    <a:lstStyle/>
                    <a:p>
                      <a:r>
                        <a:rPr lang="en-US" baseline="0" dirty="0">
                          <a:solidFill>
                            <a:schemeClr val="tx1"/>
                          </a:solidFill>
                        </a:rPr>
                        <a:t>Observation</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502378585"/>
                  </a:ext>
                </a:extLst>
              </a:tr>
              <a:tr h="1222514">
                <a:tc>
                  <a:txBody>
                    <a:bodyPr/>
                    <a:lstStyle/>
                    <a:p>
                      <a:pPr marL="0" indent="0">
                        <a:buFontTx/>
                        <a:buNone/>
                      </a:pPr>
                      <a:r>
                        <a:rPr lang="en-US" sz="1800" b="0" i="0" kern="1200" dirty="0">
                          <a:solidFill>
                            <a:schemeClr val="dk1"/>
                          </a:solidFill>
                          <a:effectLst/>
                          <a:latin typeface="+mn-lt"/>
                          <a:ea typeface="+mn-ea"/>
                          <a:cs typeface="+mn-cs"/>
                        </a:rPr>
                        <a:t>According to its banner, the version of PHP installed on the remote host is earlier than 5.3.12 / 5.4.2.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32791383"/>
                  </a:ext>
                </a:extLst>
              </a:tr>
            </a:tbl>
          </a:graphicData>
        </a:graphic>
      </p:graphicFrame>
      <p:graphicFrame>
        <p:nvGraphicFramePr>
          <p:cNvPr id="14" name="Table 14">
            <a:extLst>
              <a:ext uri="{FF2B5EF4-FFF2-40B4-BE49-F238E27FC236}">
                <a16:creationId xmlns:a16="http://schemas.microsoft.com/office/drawing/2014/main" id="{4D9E4A05-4281-4347-8BE5-66B121F8E13F}"/>
              </a:ext>
            </a:extLst>
          </p:cNvPr>
          <p:cNvGraphicFramePr>
            <a:graphicFrameLocks noGrp="1"/>
          </p:cNvGraphicFramePr>
          <p:nvPr>
            <p:extLst>
              <p:ext uri="{D42A27DB-BD31-4B8C-83A1-F6EECF244321}">
                <p14:modId xmlns:p14="http://schemas.microsoft.com/office/powerpoint/2010/main" val="753481364"/>
              </p:ext>
            </p:extLst>
          </p:nvPr>
        </p:nvGraphicFramePr>
        <p:xfrm>
          <a:off x="155574" y="2138587"/>
          <a:ext cx="11599543" cy="365760"/>
        </p:xfrm>
        <a:graphic>
          <a:graphicData uri="http://schemas.openxmlformats.org/drawingml/2006/table">
            <a:tbl>
              <a:tblPr firstRow="1" bandRow="1">
                <a:tableStyleId>{5C22544A-7EE6-4342-B048-85BDC9FD1C3A}</a:tableStyleId>
              </a:tblPr>
              <a:tblGrid>
                <a:gridCol w="2162570">
                  <a:extLst>
                    <a:ext uri="{9D8B030D-6E8A-4147-A177-3AD203B41FA5}">
                      <a16:colId xmlns:a16="http://schemas.microsoft.com/office/drawing/2014/main" val="3092710654"/>
                    </a:ext>
                  </a:extLst>
                </a:gridCol>
                <a:gridCol w="539513">
                  <a:extLst>
                    <a:ext uri="{9D8B030D-6E8A-4147-A177-3AD203B41FA5}">
                      <a16:colId xmlns:a16="http://schemas.microsoft.com/office/drawing/2014/main" val="1324316881"/>
                    </a:ext>
                  </a:extLst>
                </a:gridCol>
                <a:gridCol w="1802466">
                  <a:extLst>
                    <a:ext uri="{9D8B030D-6E8A-4147-A177-3AD203B41FA5}">
                      <a16:colId xmlns:a16="http://schemas.microsoft.com/office/drawing/2014/main" val="2565159919"/>
                    </a:ext>
                  </a:extLst>
                </a:gridCol>
                <a:gridCol w="613084">
                  <a:extLst>
                    <a:ext uri="{9D8B030D-6E8A-4147-A177-3AD203B41FA5}">
                      <a16:colId xmlns:a16="http://schemas.microsoft.com/office/drawing/2014/main" val="3631140609"/>
                    </a:ext>
                  </a:extLst>
                </a:gridCol>
                <a:gridCol w="1912821">
                  <a:extLst>
                    <a:ext uri="{9D8B030D-6E8A-4147-A177-3AD203B41FA5}">
                      <a16:colId xmlns:a16="http://schemas.microsoft.com/office/drawing/2014/main" val="1770981290"/>
                    </a:ext>
                  </a:extLst>
                </a:gridCol>
                <a:gridCol w="551775">
                  <a:extLst>
                    <a:ext uri="{9D8B030D-6E8A-4147-A177-3AD203B41FA5}">
                      <a16:colId xmlns:a16="http://schemas.microsoft.com/office/drawing/2014/main" val="2050343036"/>
                    </a:ext>
                  </a:extLst>
                </a:gridCol>
                <a:gridCol w="1728896">
                  <a:extLst>
                    <a:ext uri="{9D8B030D-6E8A-4147-A177-3AD203B41FA5}">
                      <a16:colId xmlns:a16="http://schemas.microsoft.com/office/drawing/2014/main" val="2067942846"/>
                    </a:ext>
                  </a:extLst>
                </a:gridCol>
                <a:gridCol w="527252">
                  <a:extLst>
                    <a:ext uri="{9D8B030D-6E8A-4147-A177-3AD203B41FA5}">
                      <a16:colId xmlns:a16="http://schemas.microsoft.com/office/drawing/2014/main" val="1742857350"/>
                    </a:ext>
                  </a:extLst>
                </a:gridCol>
                <a:gridCol w="1761166">
                  <a:extLst>
                    <a:ext uri="{9D8B030D-6E8A-4147-A177-3AD203B41FA5}">
                      <a16:colId xmlns:a16="http://schemas.microsoft.com/office/drawing/2014/main" val="2980253927"/>
                    </a:ext>
                  </a:extLst>
                </a:gridCol>
              </a:tblGrid>
              <a:tr h="0">
                <a:tc>
                  <a:txBody>
                    <a:bodyPr/>
                    <a:lstStyle/>
                    <a:p>
                      <a:r>
                        <a:rPr lang="en-US" baseline="0" dirty="0">
                          <a:solidFill>
                            <a:schemeClr val="tx1"/>
                          </a:solidFill>
                        </a:rPr>
                        <a:t>Risk</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Critical</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00"/>
                    </a:solidFill>
                  </a:tcPr>
                </a:tc>
                <a:tc>
                  <a:txBody>
                    <a:bodyPr/>
                    <a:lstStyle/>
                    <a:p>
                      <a:r>
                        <a:rPr lang="en-US" baseline="0" dirty="0">
                          <a:solidFill>
                            <a:schemeClr val="tx1"/>
                          </a:solidFill>
                        </a:rPr>
                        <a:t>High</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Medium</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Low</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4185177"/>
                  </a:ext>
                </a:extLst>
              </a:tr>
            </a:tbl>
          </a:graphicData>
        </a:graphic>
      </p:graphicFrame>
      <p:graphicFrame>
        <p:nvGraphicFramePr>
          <p:cNvPr id="15" name="Table 15">
            <a:extLst>
              <a:ext uri="{FF2B5EF4-FFF2-40B4-BE49-F238E27FC236}">
                <a16:creationId xmlns:a16="http://schemas.microsoft.com/office/drawing/2014/main" id="{DBDB0BDA-7716-4C60-A1AD-FCEFA443DDDE}"/>
              </a:ext>
            </a:extLst>
          </p:cNvPr>
          <p:cNvGraphicFramePr>
            <a:graphicFrameLocks noGrp="1"/>
          </p:cNvGraphicFramePr>
          <p:nvPr>
            <p:extLst>
              <p:ext uri="{D42A27DB-BD31-4B8C-83A1-F6EECF244321}">
                <p14:modId xmlns:p14="http://schemas.microsoft.com/office/powerpoint/2010/main" val="3044859595"/>
              </p:ext>
            </p:extLst>
          </p:nvPr>
        </p:nvGraphicFramePr>
        <p:xfrm>
          <a:off x="155572" y="2504347"/>
          <a:ext cx="11599542" cy="3738270"/>
        </p:xfrm>
        <a:graphic>
          <a:graphicData uri="http://schemas.openxmlformats.org/drawingml/2006/table">
            <a:tbl>
              <a:tblPr firstRow="1" bandRow="1">
                <a:tableStyleId>{5C22544A-7EE6-4342-B048-85BDC9FD1C3A}</a:tableStyleId>
              </a:tblPr>
              <a:tblGrid>
                <a:gridCol w="11599542">
                  <a:extLst>
                    <a:ext uri="{9D8B030D-6E8A-4147-A177-3AD203B41FA5}">
                      <a16:colId xmlns:a16="http://schemas.microsoft.com/office/drawing/2014/main" val="3496989527"/>
                    </a:ext>
                  </a:extLst>
                </a:gridCol>
              </a:tblGrid>
              <a:tr h="2443573">
                <a:tc>
                  <a:txBody>
                    <a:bodyPr/>
                    <a:lstStyle/>
                    <a:p>
                      <a:r>
                        <a:rPr lang="en-US" sz="1800" b="0" i="0" kern="1200" dirty="0">
                          <a:solidFill>
                            <a:schemeClr val="dk1"/>
                          </a:solidFill>
                          <a:effectLst/>
                          <a:latin typeface="+mn-lt"/>
                          <a:ea typeface="+mn-ea"/>
                          <a:cs typeface="+mn-cs"/>
                        </a:rPr>
                        <a:t>This version can be potentially affected by a remote code execution and information disclosure vulnerability.</a:t>
                      </a:r>
                      <a:br>
                        <a:rPr lang="en-US" dirty="0"/>
                      </a:br>
                      <a:br>
                        <a:rPr lang="en-US" dirty="0"/>
                      </a:br>
                      <a:r>
                        <a:rPr lang="en-US" sz="1800" b="0" i="0" kern="1200" dirty="0">
                          <a:solidFill>
                            <a:schemeClr val="dk1"/>
                          </a:solidFill>
                          <a:effectLst/>
                          <a:latin typeface="+mn-lt"/>
                          <a:ea typeface="+mn-ea"/>
                          <a:cs typeface="+mn-cs"/>
                        </a:rPr>
                        <a:t>An error in the file '</a:t>
                      </a:r>
                      <a:r>
                        <a:rPr lang="en-US" sz="1800" b="0" i="0" kern="1200" dirty="0" err="1">
                          <a:solidFill>
                            <a:schemeClr val="dk1"/>
                          </a:solidFill>
                          <a:effectLst/>
                          <a:latin typeface="+mn-lt"/>
                          <a:ea typeface="+mn-ea"/>
                          <a:cs typeface="+mn-cs"/>
                        </a:rPr>
                        <a:t>sapi</a:t>
                      </a:r>
                      <a:r>
                        <a:rPr lang="en-US" sz="1800" b="0" i="0" kern="1200" dirty="0">
                          <a:solidFill>
                            <a:schemeClr val="dk1"/>
                          </a:solidFill>
                          <a:effectLst/>
                          <a:latin typeface="+mn-lt"/>
                          <a:ea typeface="+mn-ea"/>
                          <a:cs typeface="+mn-cs"/>
                        </a:rPr>
                        <a:t>/</a:t>
                      </a:r>
                      <a:r>
                        <a:rPr lang="en-US" sz="1800" b="0" i="0" kern="1200" dirty="0" err="1">
                          <a:solidFill>
                            <a:schemeClr val="dk1"/>
                          </a:solidFill>
                          <a:effectLst/>
                          <a:latin typeface="+mn-lt"/>
                          <a:ea typeface="+mn-ea"/>
                          <a:cs typeface="+mn-cs"/>
                        </a:rPr>
                        <a:t>cgi</a:t>
                      </a:r>
                      <a:r>
                        <a:rPr lang="en-US" sz="1800" b="0" i="0" kern="1200" dirty="0">
                          <a:solidFill>
                            <a:schemeClr val="dk1"/>
                          </a:solidFill>
                          <a:effectLst/>
                          <a:latin typeface="+mn-lt"/>
                          <a:ea typeface="+mn-ea"/>
                          <a:cs typeface="+mn-cs"/>
                        </a:rPr>
                        <a:t>/</a:t>
                      </a:r>
                      <a:r>
                        <a:rPr lang="en-US" sz="1800" b="0" i="0" kern="1200" dirty="0" err="1">
                          <a:solidFill>
                            <a:schemeClr val="dk1"/>
                          </a:solidFill>
                          <a:effectLst/>
                          <a:latin typeface="+mn-lt"/>
                          <a:ea typeface="+mn-ea"/>
                          <a:cs typeface="+mn-cs"/>
                        </a:rPr>
                        <a:t>cgi_main.c</a:t>
                      </a:r>
                      <a:r>
                        <a:rPr lang="en-US" sz="1800" b="0" i="0" kern="1200" dirty="0">
                          <a:solidFill>
                            <a:schemeClr val="dk1"/>
                          </a:solidFill>
                          <a:effectLst/>
                          <a:latin typeface="+mn-lt"/>
                          <a:ea typeface="+mn-ea"/>
                          <a:cs typeface="+mn-cs"/>
                        </a:rPr>
                        <a:t>' can allow a remote attacker to obtain PHP source code from the web server or to potentially execute arbitrary code. In vulnerable configurations, PHP treats certain query string parameters as command line arguments including switches such as '-s', '-d', and '-c'.</a:t>
                      </a:r>
                      <a:br>
                        <a:rPr lang="en-US" dirty="0"/>
                      </a:br>
                      <a:br>
                        <a:rPr lang="en-US" dirty="0"/>
                      </a:br>
                      <a:r>
                        <a:rPr lang="en-US" sz="1800" b="0" i="0" kern="1200" dirty="0">
                          <a:solidFill>
                            <a:schemeClr val="dk1"/>
                          </a:solidFill>
                          <a:effectLst/>
                          <a:latin typeface="+mn-lt"/>
                          <a:ea typeface="+mn-ea"/>
                          <a:cs typeface="+mn-cs"/>
                        </a:rPr>
                        <a:t>Note that this vulnerability is exploitable only when PHP is used in CGI-based configurations. Apache with '</a:t>
                      </a:r>
                      <a:r>
                        <a:rPr lang="en-US" sz="1800" b="0" i="0" kern="1200" dirty="0" err="1">
                          <a:solidFill>
                            <a:schemeClr val="dk1"/>
                          </a:solidFill>
                          <a:effectLst/>
                          <a:latin typeface="+mn-lt"/>
                          <a:ea typeface="+mn-ea"/>
                          <a:cs typeface="+mn-cs"/>
                        </a:rPr>
                        <a:t>mod_php</a:t>
                      </a:r>
                      <a:r>
                        <a:rPr lang="en-US" sz="1800" b="0" i="0" kern="1200" dirty="0">
                          <a:solidFill>
                            <a:schemeClr val="dk1"/>
                          </a:solidFill>
                          <a:effectLst/>
                          <a:latin typeface="+mn-lt"/>
                          <a:ea typeface="+mn-ea"/>
                          <a:cs typeface="+mn-cs"/>
                        </a:rPr>
                        <a:t>' is not an exploitable configuration.</a:t>
                      </a:r>
                      <a:br>
                        <a:rPr lang="en-US" dirty="0"/>
                      </a:b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53857337"/>
                  </a:ext>
                </a:extLst>
              </a:tr>
              <a:tr h="329729">
                <a:tc>
                  <a:txBody>
                    <a:bodyPr/>
                    <a:lstStyle/>
                    <a:p>
                      <a:r>
                        <a:rPr lang="en-US" dirty="0"/>
                        <a:t>Recommendations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5445207"/>
                  </a:ext>
                </a:extLst>
              </a:tr>
              <a:tr h="812190">
                <a:tc>
                  <a:txBody>
                    <a:bodyPr/>
                    <a:lstStyle/>
                    <a:p>
                      <a:r>
                        <a:rPr lang="en-US" sz="1800" b="0" i="0" kern="1200" dirty="0">
                          <a:solidFill>
                            <a:schemeClr val="dk1"/>
                          </a:solidFill>
                          <a:effectLst/>
                          <a:latin typeface="+mn-lt"/>
                          <a:ea typeface="+mn-ea"/>
                          <a:cs typeface="+mn-cs"/>
                        </a:rPr>
                        <a:t>Upgrade to PHP version 5.3.12/5.4.2 or later. A ‘</a:t>
                      </a:r>
                      <a:r>
                        <a:rPr lang="en-US" sz="1800" b="0" i="0" kern="1200" dirty="0" err="1">
                          <a:solidFill>
                            <a:schemeClr val="dk1"/>
                          </a:solidFill>
                          <a:effectLst/>
                          <a:latin typeface="+mn-lt"/>
                          <a:ea typeface="+mn-ea"/>
                          <a:cs typeface="+mn-cs"/>
                        </a:rPr>
                        <a:t>mod_rewrite</a:t>
                      </a:r>
                      <a:r>
                        <a:rPr lang="en-US" sz="1800" b="0" i="0" kern="1200" dirty="0">
                          <a:solidFill>
                            <a:schemeClr val="dk1"/>
                          </a:solidFill>
                          <a:effectLst/>
                          <a:latin typeface="+mn-lt"/>
                          <a:ea typeface="+mn-ea"/>
                          <a:cs typeface="+mn-cs"/>
                        </a:rPr>
                        <a:t>’ workaround is available as well.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4146311"/>
                  </a:ext>
                </a:extLst>
              </a:tr>
            </a:tbl>
          </a:graphicData>
        </a:graphic>
      </p:graphicFrame>
    </p:spTree>
    <p:extLst>
      <p:ext uri="{BB962C8B-B14F-4D97-AF65-F5344CB8AC3E}">
        <p14:creationId xmlns:p14="http://schemas.microsoft.com/office/powerpoint/2010/main" val="3656748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DC412-3476-4880-B900-B92CD75420D5}"/>
              </a:ext>
            </a:extLst>
          </p:cNvPr>
          <p:cNvSpPr>
            <a:spLocks noGrp="1"/>
          </p:cNvSpPr>
          <p:nvPr>
            <p:ph type="title"/>
          </p:nvPr>
        </p:nvSpPr>
        <p:spPr>
          <a:xfrm>
            <a:off x="-10160" y="0"/>
            <a:ext cx="10058400" cy="1056639"/>
          </a:xfrm>
        </p:spPr>
        <p:txBody>
          <a:bodyPr/>
          <a:lstStyle/>
          <a:p>
            <a:r>
              <a:rPr lang="en-US" dirty="0"/>
              <a:t>Proof of vulnerability detection</a:t>
            </a:r>
            <a:endParaRPr lang="en-IN" dirty="0"/>
          </a:p>
        </p:txBody>
      </p:sp>
      <p:pic>
        <p:nvPicPr>
          <p:cNvPr id="5" name="Content Placeholder 4">
            <a:extLst>
              <a:ext uri="{FF2B5EF4-FFF2-40B4-BE49-F238E27FC236}">
                <a16:creationId xmlns:a16="http://schemas.microsoft.com/office/drawing/2014/main" id="{5133629A-96CE-4D98-8EED-938B058AC948}"/>
              </a:ext>
            </a:extLst>
          </p:cNvPr>
          <p:cNvPicPr>
            <a:picLocks noGrp="1" noChangeAspect="1"/>
          </p:cNvPicPr>
          <p:nvPr>
            <p:ph idx="1"/>
          </p:nvPr>
        </p:nvPicPr>
        <p:blipFill>
          <a:blip r:embed="rId2"/>
          <a:stretch>
            <a:fillRect/>
          </a:stretch>
        </p:blipFill>
        <p:spPr>
          <a:xfrm>
            <a:off x="1079500" y="2387601"/>
            <a:ext cx="10039350" cy="3413760"/>
          </a:xfrm>
          <a:ln w="12700">
            <a:solidFill>
              <a:schemeClr val="tx1"/>
            </a:solidFill>
          </a:ln>
        </p:spPr>
      </p:pic>
    </p:spTree>
    <p:extLst>
      <p:ext uri="{BB962C8B-B14F-4D97-AF65-F5344CB8AC3E}">
        <p14:creationId xmlns:p14="http://schemas.microsoft.com/office/powerpoint/2010/main" val="30414701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4126D-AEF0-4CAA-8C05-1292EA7E7330}"/>
              </a:ext>
            </a:extLst>
          </p:cNvPr>
          <p:cNvSpPr>
            <a:spLocks noGrp="1"/>
          </p:cNvSpPr>
          <p:nvPr>
            <p:ph type="title"/>
          </p:nvPr>
        </p:nvSpPr>
        <p:spPr>
          <a:xfrm>
            <a:off x="74428" y="1"/>
            <a:ext cx="7793665" cy="365760"/>
          </a:xfrm>
        </p:spPr>
        <p:txBody>
          <a:bodyPr>
            <a:normAutofit fontScale="90000"/>
          </a:bodyPr>
          <a:lstStyle/>
          <a:p>
            <a:br>
              <a:rPr lang="en-IN" b="1" i="0" dirty="0">
                <a:solidFill>
                  <a:srgbClr val="333333"/>
                </a:solidFill>
                <a:effectLst/>
                <a:latin typeface="Helvetica Neue"/>
              </a:rPr>
            </a:br>
            <a:br>
              <a:rPr lang="en-IN" b="1" i="0" dirty="0">
                <a:solidFill>
                  <a:srgbClr val="333333"/>
                </a:solidFill>
                <a:effectLst/>
                <a:latin typeface="Helvetica Neue"/>
              </a:rPr>
            </a:br>
            <a:r>
              <a:rPr lang="en-IN" sz="2200" b="1" dirty="0">
                <a:solidFill>
                  <a:srgbClr val="333333"/>
                </a:solidFill>
                <a:latin typeface="Times New Roman" panose="02020603050405020304" pitchFamily="18" charset="0"/>
                <a:cs typeface="Times New Roman" panose="02020603050405020304" pitchFamily="18" charset="0"/>
              </a:rPr>
              <a:t>8)</a:t>
            </a:r>
            <a:r>
              <a:rPr lang="en-IN" sz="2200" b="1" i="0" dirty="0">
                <a:solidFill>
                  <a:srgbClr val="333333"/>
                </a:solidFill>
                <a:effectLst/>
                <a:latin typeface="Times New Roman" panose="02020603050405020304" pitchFamily="18" charset="0"/>
                <a:cs typeface="Times New Roman" panose="02020603050405020304" pitchFamily="18" charset="0"/>
              </a:rPr>
              <a:t> PHP &lt; 5.3.9 multiple vulnerabilities </a:t>
            </a:r>
            <a:br>
              <a:rPr lang="en-IN" sz="2900" b="1" i="0" dirty="0">
                <a:solidFill>
                  <a:srgbClr val="333333"/>
                </a:solidFill>
                <a:effectLst/>
                <a:latin typeface="Times New Roman" panose="02020603050405020304" pitchFamily="18" charset="0"/>
                <a:cs typeface="Times New Roman" panose="02020603050405020304" pitchFamily="18" charset="0"/>
              </a:rPr>
            </a:br>
            <a:br>
              <a:rPr lang="en-IN" b="1" i="0" dirty="0">
                <a:solidFill>
                  <a:srgbClr val="333333"/>
                </a:solidFill>
                <a:effectLst/>
                <a:latin typeface="Helvetica Neue"/>
              </a:rPr>
            </a:br>
            <a:endParaRPr lang="en-IN" dirty="0"/>
          </a:p>
        </p:txBody>
      </p:sp>
      <p:graphicFrame>
        <p:nvGraphicFramePr>
          <p:cNvPr id="13" name="Table 13">
            <a:extLst>
              <a:ext uri="{FF2B5EF4-FFF2-40B4-BE49-F238E27FC236}">
                <a16:creationId xmlns:a16="http://schemas.microsoft.com/office/drawing/2014/main" id="{4C78F117-DAE5-46BE-9265-D7BC1B59DF40}"/>
              </a:ext>
            </a:extLst>
          </p:cNvPr>
          <p:cNvGraphicFramePr>
            <a:graphicFrameLocks noGrp="1"/>
          </p:cNvGraphicFramePr>
          <p:nvPr>
            <p:ph idx="1"/>
            <p:extLst>
              <p:ext uri="{D42A27DB-BD31-4B8C-83A1-F6EECF244321}">
                <p14:modId xmlns:p14="http://schemas.microsoft.com/office/powerpoint/2010/main" val="966147199"/>
              </p:ext>
            </p:extLst>
          </p:nvPr>
        </p:nvGraphicFramePr>
        <p:xfrm>
          <a:off x="155572" y="365761"/>
          <a:ext cx="11599545" cy="741679"/>
        </p:xfrm>
        <a:graphic>
          <a:graphicData uri="http://schemas.openxmlformats.org/drawingml/2006/table">
            <a:tbl>
              <a:tblPr firstRow="1" bandRow="1">
                <a:tableStyleId>{5C22544A-7EE6-4342-B048-85BDC9FD1C3A}</a:tableStyleId>
              </a:tblPr>
              <a:tblGrid>
                <a:gridCol w="11599545">
                  <a:extLst>
                    <a:ext uri="{9D8B030D-6E8A-4147-A177-3AD203B41FA5}">
                      <a16:colId xmlns:a16="http://schemas.microsoft.com/office/drawing/2014/main" val="3947224784"/>
                    </a:ext>
                  </a:extLst>
                </a:gridCol>
              </a:tblGrid>
              <a:tr h="334135">
                <a:tc>
                  <a:txBody>
                    <a:bodyPr/>
                    <a:lstStyle/>
                    <a:p>
                      <a:r>
                        <a:rPr lang="en-US" baseline="0" dirty="0">
                          <a:solidFill>
                            <a:schemeClr val="tx1"/>
                          </a:solidFill>
                        </a:rPr>
                        <a:t>Observation</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502378585"/>
                  </a:ext>
                </a:extLst>
              </a:tr>
              <a:tr h="375919">
                <a:tc>
                  <a:txBody>
                    <a:bodyPr/>
                    <a:lstStyle/>
                    <a:p>
                      <a:pPr marL="0" indent="0">
                        <a:buFontTx/>
                        <a:buNone/>
                      </a:pPr>
                      <a:r>
                        <a:rPr lang="en-US" sz="1800" b="0" i="0" kern="1200" dirty="0">
                          <a:solidFill>
                            <a:schemeClr val="dk1"/>
                          </a:solidFill>
                          <a:effectLst/>
                          <a:latin typeface="+mn-lt"/>
                          <a:ea typeface="+mn-ea"/>
                          <a:cs typeface="+mn-cs"/>
                        </a:rPr>
                        <a:t>According to its banner, the version of PHP installed on the remote host is older than 5.3.9. </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32791383"/>
                  </a:ext>
                </a:extLst>
              </a:tr>
            </a:tbl>
          </a:graphicData>
        </a:graphic>
      </p:graphicFrame>
      <p:graphicFrame>
        <p:nvGraphicFramePr>
          <p:cNvPr id="14" name="Table 14">
            <a:extLst>
              <a:ext uri="{FF2B5EF4-FFF2-40B4-BE49-F238E27FC236}">
                <a16:creationId xmlns:a16="http://schemas.microsoft.com/office/drawing/2014/main" id="{4D9E4A05-4281-4347-8BE5-66B121F8E13F}"/>
              </a:ext>
            </a:extLst>
          </p:cNvPr>
          <p:cNvGraphicFramePr>
            <a:graphicFrameLocks noGrp="1"/>
          </p:cNvGraphicFramePr>
          <p:nvPr>
            <p:extLst>
              <p:ext uri="{D42A27DB-BD31-4B8C-83A1-F6EECF244321}">
                <p14:modId xmlns:p14="http://schemas.microsoft.com/office/powerpoint/2010/main" val="3954864467"/>
              </p:ext>
            </p:extLst>
          </p:nvPr>
        </p:nvGraphicFramePr>
        <p:xfrm>
          <a:off x="155574" y="1107440"/>
          <a:ext cx="11599543" cy="365760"/>
        </p:xfrm>
        <a:graphic>
          <a:graphicData uri="http://schemas.openxmlformats.org/drawingml/2006/table">
            <a:tbl>
              <a:tblPr firstRow="1" bandRow="1">
                <a:tableStyleId>{5C22544A-7EE6-4342-B048-85BDC9FD1C3A}</a:tableStyleId>
              </a:tblPr>
              <a:tblGrid>
                <a:gridCol w="2162570">
                  <a:extLst>
                    <a:ext uri="{9D8B030D-6E8A-4147-A177-3AD203B41FA5}">
                      <a16:colId xmlns:a16="http://schemas.microsoft.com/office/drawing/2014/main" val="3092710654"/>
                    </a:ext>
                  </a:extLst>
                </a:gridCol>
                <a:gridCol w="539513">
                  <a:extLst>
                    <a:ext uri="{9D8B030D-6E8A-4147-A177-3AD203B41FA5}">
                      <a16:colId xmlns:a16="http://schemas.microsoft.com/office/drawing/2014/main" val="1324316881"/>
                    </a:ext>
                  </a:extLst>
                </a:gridCol>
                <a:gridCol w="1802466">
                  <a:extLst>
                    <a:ext uri="{9D8B030D-6E8A-4147-A177-3AD203B41FA5}">
                      <a16:colId xmlns:a16="http://schemas.microsoft.com/office/drawing/2014/main" val="2565159919"/>
                    </a:ext>
                  </a:extLst>
                </a:gridCol>
                <a:gridCol w="613084">
                  <a:extLst>
                    <a:ext uri="{9D8B030D-6E8A-4147-A177-3AD203B41FA5}">
                      <a16:colId xmlns:a16="http://schemas.microsoft.com/office/drawing/2014/main" val="3631140609"/>
                    </a:ext>
                  </a:extLst>
                </a:gridCol>
                <a:gridCol w="1912821">
                  <a:extLst>
                    <a:ext uri="{9D8B030D-6E8A-4147-A177-3AD203B41FA5}">
                      <a16:colId xmlns:a16="http://schemas.microsoft.com/office/drawing/2014/main" val="1770981290"/>
                    </a:ext>
                  </a:extLst>
                </a:gridCol>
                <a:gridCol w="551775">
                  <a:extLst>
                    <a:ext uri="{9D8B030D-6E8A-4147-A177-3AD203B41FA5}">
                      <a16:colId xmlns:a16="http://schemas.microsoft.com/office/drawing/2014/main" val="2050343036"/>
                    </a:ext>
                  </a:extLst>
                </a:gridCol>
                <a:gridCol w="1728896">
                  <a:extLst>
                    <a:ext uri="{9D8B030D-6E8A-4147-A177-3AD203B41FA5}">
                      <a16:colId xmlns:a16="http://schemas.microsoft.com/office/drawing/2014/main" val="2067942846"/>
                    </a:ext>
                  </a:extLst>
                </a:gridCol>
                <a:gridCol w="527252">
                  <a:extLst>
                    <a:ext uri="{9D8B030D-6E8A-4147-A177-3AD203B41FA5}">
                      <a16:colId xmlns:a16="http://schemas.microsoft.com/office/drawing/2014/main" val="1742857350"/>
                    </a:ext>
                  </a:extLst>
                </a:gridCol>
                <a:gridCol w="1761166">
                  <a:extLst>
                    <a:ext uri="{9D8B030D-6E8A-4147-A177-3AD203B41FA5}">
                      <a16:colId xmlns:a16="http://schemas.microsoft.com/office/drawing/2014/main" val="2980253927"/>
                    </a:ext>
                  </a:extLst>
                </a:gridCol>
              </a:tblGrid>
              <a:tr h="0">
                <a:tc>
                  <a:txBody>
                    <a:bodyPr/>
                    <a:lstStyle/>
                    <a:p>
                      <a:r>
                        <a:rPr lang="en-US" baseline="0" dirty="0">
                          <a:solidFill>
                            <a:schemeClr val="tx1"/>
                          </a:solidFill>
                        </a:rPr>
                        <a:t>Risk</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Critical</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00"/>
                    </a:solidFill>
                  </a:tcPr>
                </a:tc>
                <a:tc>
                  <a:txBody>
                    <a:bodyPr/>
                    <a:lstStyle/>
                    <a:p>
                      <a:r>
                        <a:rPr lang="en-US" baseline="0" dirty="0">
                          <a:solidFill>
                            <a:schemeClr val="tx1"/>
                          </a:solidFill>
                        </a:rPr>
                        <a:t>High</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Medium</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Low</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4185177"/>
                  </a:ext>
                </a:extLst>
              </a:tr>
            </a:tbl>
          </a:graphicData>
        </a:graphic>
      </p:graphicFrame>
      <p:graphicFrame>
        <p:nvGraphicFramePr>
          <p:cNvPr id="3" name="Table 3">
            <a:extLst>
              <a:ext uri="{FF2B5EF4-FFF2-40B4-BE49-F238E27FC236}">
                <a16:creationId xmlns:a16="http://schemas.microsoft.com/office/drawing/2014/main" id="{6B2D8C49-AB4B-4722-94B7-A7A6806A3DF0}"/>
              </a:ext>
            </a:extLst>
          </p:cNvPr>
          <p:cNvGraphicFramePr>
            <a:graphicFrameLocks noGrp="1"/>
          </p:cNvGraphicFramePr>
          <p:nvPr>
            <p:extLst>
              <p:ext uri="{D42A27DB-BD31-4B8C-83A1-F6EECF244321}">
                <p14:modId xmlns:p14="http://schemas.microsoft.com/office/powerpoint/2010/main" val="372559617"/>
              </p:ext>
            </p:extLst>
          </p:nvPr>
        </p:nvGraphicFramePr>
        <p:xfrm>
          <a:off x="155574" y="1473200"/>
          <a:ext cx="11599543" cy="5303520"/>
        </p:xfrm>
        <a:graphic>
          <a:graphicData uri="http://schemas.openxmlformats.org/drawingml/2006/table">
            <a:tbl>
              <a:tblPr firstRow="1" bandRow="1">
                <a:tableStyleId>{5C22544A-7EE6-4342-B048-85BDC9FD1C3A}</a:tableStyleId>
              </a:tblPr>
              <a:tblGrid>
                <a:gridCol w="11599543">
                  <a:extLst>
                    <a:ext uri="{9D8B030D-6E8A-4147-A177-3AD203B41FA5}">
                      <a16:colId xmlns:a16="http://schemas.microsoft.com/office/drawing/2014/main" val="810198231"/>
                    </a:ext>
                  </a:extLst>
                </a:gridCol>
              </a:tblGrid>
              <a:tr h="52882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As such, it may be affected by the following security issues :</a:t>
                      </a:r>
                      <a:br>
                        <a:rPr lang="en-US" dirty="0"/>
                      </a:br>
                      <a:r>
                        <a:rPr lang="en-US" sz="1800" b="0" i="0" kern="1200" dirty="0">
                          <a:solidFill>
                            <a:schemeClr val="dk1"/>
                          </a:solidFill>
                          <a:effectLst/>
                          <a:latin typeface="+mn-lt"/>
                          <a:ea typeface="+mn-ea"/>
                          <a:cs typeface="+mn-cs"/>
                        </a:rPr>
                        <a:t>- The '</a:t>
                      </a:r>
                      <a:r>
                        <a:rPr lang="en-US" sz="1800" b="0" i="0" kern="1200" dirty="0" err="1">
                          <a:solidFill>
                            <a:schemeClr val="dk1"/>
                          </a:solidFill>
                          <a:effectLst/>
                          <a:latin typeface="+mn-lt"/>
                          <a:ea typeface="+mn-ea"/>
                          <a:cs typeface="+mn-cs"/>
                        </a:rPr>
                        <a:t>is_a</a:t>
                      </a:r>
                      <a:r>
                        <a:rPr lang="en-US" sz="1800" b="0" i="0" kern="1200" dirty="0">
                          <a:solidFill>
                            <a:schemeClr val="dk1"/>
                          </a:solidFill>
                          <a:effectLst/>
                          <a:latin typeface="+mn-lt"/>
                          <a:ea typeface="+mn-ea"/>
                          <a:cs typeface="+mn-cs"/>
                        </a:rPr>
                        <a:t>()' function in PHP 5.3.7 and 5.3.8 triggers a call to '__autoload()'. (CVE-2011-3379)</a:t>
                      </a:r>
                      <a:br>
                        <a:rPr lang="en-US" dirty="0"/>
                      </a:br>
                      <a:r>
                        <a:rPr lang="en-US" sz="1800" b="0" i="0" kern="1200" dirty="0">
                          <a:solidFill>
                            <a:schemeClr val="dk1"/>
                          </a:solidFill>
                          <a:effectLst/>
                          <a:latin typeface="+mn-lt"/>
                          <a:ea typeface="+mn-ea"/>
                          <a:cs typeface="+mn-cs"/>
                        </a:rPr>
                        <a:t>- It is possible to create a denial of service condition by sending multiple, specially crafted requests containing parameter values that cause hash collisions when computing the hash values for storage in a hash table. (CVE-2011-4885)</a:t>
                      </a:r>
                      <a:br>
                        <a:rPr lang="en-US" dirty="0"/>
                      </a:br>
                      <a:r>
                        <a:rPr lang="en-US" sz="1800" b="0" i="0" kern="1200" dirty="0">
                          <a:solidFill>
                            <a:schemeClr val="dk1"/>
                          </a:solidFill>
                          <a:effectLst/>
                          <a:latin typeface="+mn-lt"/>
                          <a:ea typeface="+mn-ea"/>
                          <a:cs typeface="+mn-cs"/>
                        </a:rPr>
                        <a:t>- An integer overflow exists in the </a:t>
                      </a:r>
                      <a:r>
                        <a:rPr lang="en-US" sz="1800" b="0" i="0" kern="1200" dirty="0" err="1">
                          <a:solidFill>
                            <a:schemeClr val="dk1"/>
                          </a:solidFill>
                          <a:effectLst/>
                          <a:latin typeface="+mn-lt"/>
                          <a:ea typeface="+mn-ea"/>
                          <a:cs typeface="+mn-cs"/>
                        </a:rPr>
                        <a:t>exif_process_IFD_TAG</a:t>
                      </a:r>
                      <a:r>
                        <a:rPr lang="en-US" sz="1800" b="0" i="0" kern="1200" dirty="0">
                          <a:solidFill>
                            <a:schemeClr val="dk1"/>
                          </a:solidFill>
                          <a:effectLst/>
                          <a:latin typeface="+mn-lt"/>
                          <a:ea typeface="+mn-ea"/>
                          <a:cs typeface="+mn-cs"/>
                        </a:rPr>
                        <a:t> function in </a:t>
                      </a:r>
                      <a:r>
                        <a:rPr lang="en-US" sz="1800" b="0" i="0" kern="1200" dirty="0" err="1">
                          <a:solidFill>
                            <a:schemeClr val="dk1"/>
                          </a:solidFill>
                          <a:effectLst/>
                          <a:latin typeface="+mn-lt"/>
                          <a:ea typeface="+mn-ea"/>
                          <a:cs typeface="+mn-cs"/>
                        </a:rPr>
                        <a:t>exif.c</a:t>
                      </a:r>
                      <a:r>
                        <a:rPr lang="en-US" sz="1800" b="0" i="0" kern="1200" dirty="0">
                          <a:solidFill>
                            <a:schemeClr val="dk1"/>
                          </a:solidFill>
                          <a:effectLst/>
                          <a:latin typeface="+mn-lt"/>
                          <a:ea typeface="+mn-ea"/>
                          <a:cs typeface="+mn-cs"/>
                        </a:rPr>
                        <a:t> that can allow a remote attacker to read arbitrary memory locations or cause a denial of service condition. This vulnerability only affects PHP 5.4.0beta2 on 32-bit platforms. (CVE-2011-4566)</a:t>
                      </a:r>
                      <a:br>
                        <a:rPr lang="en-US" dirty="0"/>
                      </a:br>
                      <a:r>
                        <a:rPr lang="en-US" sz="1800" b="0" i="0" kern="1200" dirty="0">
                          <a:solidFill>
                            <a:schemeClr val="dk1"/>
                          </a:solidFill>
                          <a:effectLst/>
                          <a:latin typeface="+mn-lt"/>
                          <a:ea typeface="+mn-ea"/>
                          <a:cs typeface="+mn-cs"/>
                        </a:rPr>
                        <a:t>- Calls to </a:t>
                      </a:r>
                      <a:r>
                        <a:rPr lang="en-US" sz="1800" b="0" i="0" kern="1200" dirty="0" err="1">
                          <a:solidFill>
                            <a:schemeClr val="dk1"/>
                          </a:solidFill>
                          <a:effectLst/>
                          <a:latin typeface="+mn-lt"/>
                          <a:ea typeface="+mn-ea"/>
                          <a:cs typeface="+mn-cs"/>
                        </a:rPr>
                        <a:t>libxslt</a:t>
                      </a:r>
                      <a:r>
                        <a:rPr lang="en-US" sz="1800" b="0" i="0" kern="1200" dirty="0">
                          <a:solidFill>
                            <a:schemeClr val="dk1"/>
                          </a:solidFill>
                          <a:effectLst/>
                          <a:latin typeface="+mn-lt"/>
                          <a:ea typeface="+mn-ea"/>
                          <a:cs typeface="+mn-cs"/>
                        </a:rPr>
                        <a:t> are not restricted via </a:t>
                      </a:r>
                      <a:r>
                        <a:rPr lang="en-US" sz="1800" b="0" i="0" kern="1200" dirty="0" err="1">
                          <a:solidFill>
                            <a:schemeClr val="dk1"/>
                          </a:solidFill>
                          <a:effectLst/>
                          <a:latin typeface="+mn-lt"/>
                          <a:ea typeface="+mn-ea"/>
                          <a:cs typeface="+mn-cs"/>
                        </a:rPr>
                        <a:t>xsltSetSecurityPrefs</a:t>
                      </a:r>
                      <a:r>
                        <a:rPr lang="en-US" sz="1800" b="0" i="0" kern="1200" dirty="0">
                          <a:solidFill>
                            <a:schemeClr val="dk1"/>
                          </a:solidFill>
                          <a:effectLst/>
                          <a:latin typeface="+mn-lt"/>
                          <a:ea typeface="+mn-ea"/>
                          <a:cs typeface="+mn-cs"/>
                        </a:rPr>
                        <a:t>(), which could allow an attacker to create or overwrite files, resulting in arbitrary code execution. (CVE-2012-0057)</a:t>
                      </a:r>
                      <a:br>
                        <a:rPr lang="en-US" dirty="0"/>
                      </a:br>
                      <a:r>
                        <a:rPr lang="en-US" sz="1800" b="0" i="0" kern="1200" dirty="0">
                          <a:solidFill>
                            <a:schemeClr val="dk1"/>
                          </a:solidFill>
                          <a:effectLst/>
                          <a:latin typeface="+mn-lt"/>
                          <a:ea typeface="+mn-ea"/>
                          <a:cs typeface="+mn-cs"/>
                        </a:rPr>
                        <a:t>- An error exists in the function '</a:t>
                      </a:r>
                      <a:r>
                        <a:rPr lang="en-US" sz="1800" b="0" i="0" kern="1200" dirty="0" err="1">
                          <a:solidFill>
                            <a:schemeClr val="dk1"/>
                          </a:solidFill>
                          <a:effectLst/>
                          <a:latin typeface="+mn-lt"/>
                          <a:ea typeface="+mn-ea"/>
                          <a:cs typeface="+mn-cs"/>
                        </a:rPr>
                        <a:t>tidy_diagnose</a:t>
                      </a:r>
                      <a:r>
                        <a:rPr lang="en-US" sz="1800" b="0" i="0" kern="1200" dirty="0">
                          <a:solidFill>
                            <a:schemeClr val="dk1"/>
                          </a:solidFill>
                          <a:effectLst/>
                          <a:latin typeface="+mn-lt"/>
                          <a:ea typeface="+mn-ea"/>
                          <a:cs typeface="+mn-cs"/>
                        </a:rPr>
                        <a:t>' that can allow an attacker to cause the application to dereference a NULL pointer. This causes the application to crash. (CVE-2012-0781)</a:t>
                      </a:r>
                      <a:br>
                        <a:rPr lang="en-US" dirty="0"/>
                      </a:br>
                      <a:r>
                        <a:rPr lang="en-US" sz="1800" b="0" i="0" kern="1200" dirty="0">
                          <a:solidFill>
                            <a:schemeClr val="dk1"/>
                          </a:solidFill>
                          <a:effectLst/>
                          <a:latin typeface="+mn-lt"/>
                          <a:ea typeface="+mn-ea"/>
                          <a:cs typeface="+mn-cs"/>
                        </a:rPr>
                        <a:t>- The '</a:t>
                      </a:r>
                      <a:r>
                        <a:rPr lang="en-US" sz="1800" b="0" i="0" kern="1200" dirty="0" err="1">
                          <a:solidFill>
                            <a:schemeClr val="dk1"/>
                          </a:solidFill>
                          <a:effectLst/>
                          <a:latin typeface="+mn-lt"/>
                          <a:ea typeface="+mn-ea"/>
                          <a:cs typeface="+mn-cs"/>
                        </a:rPr>
                        <a:t>PDORow</a:t>
                      </a:r>
                      <a:r>
                        <a:rPr lang="en-US" sz="1800" b="0" i="0" kern="1200" dirty="0">
                          <a:solidFill>
                            <a:schemeClr val="dk1"/>
                          </a:solidFill>
                          <a:effectLst/>
                          <a:latin typeface="+mn-lt"/>
                          <a:ea typeface="+mn-ea"/>
                          <a:cs typeface="+mn-cs"/>
                        </a:rPr>
                        <a:t>' implementation contains an error that can cause application crashes when interacting with the session feature. (CVE-2012-0788)</a:t>
                      </a:r>
                      <a:br>
                        <a:rPr lang="en-US" dirty="0"/>
                      </a:br>
                      <a:r>
                        <a:rPr lang="en-US" sz="1800" b="0" i="0" kern="1200" dirty="0">
                          <a:solidFill>
                            <a:schemeClr val="dk1"/>
                          </a:solidFill>
                          <a:effectLst/>
                          <a:latin typeface="+mn-lt"/>
                          <a:ea typeface="+mn-ea"/>
                          <a:cs typeface="+mn-cs"/>
                        </a:rPr>
                        <a:t>- An error exists in the </a:t>
                      </a:r>
                      <a:r>
                        <a:rPr lang="en-US" sz="1800" b="0" i="0" kern="1200" dirty="0" err="1">
                          <a:solidFill>
                            <a:schemeClr val="dk1"/>
                          </a:solidFill>
                          <a:effectLst/>
                          <a:latin typeface="+mn-lt"/>
                          <a:ea typeface="+mn-ea"/>
                          <a:cs typeface="+mn-cs"/>
                        </a:rPr>
                        <a:t>timezone</a:t>
                      </a:r>
                      <a:r>
                        <a:rPr lang="en-US" sz="1800" b="0" i="0" kern="1200" dirty="0">
                          <a:solidFill>
                            <a:schemeClr val="dk1"/>
                          </a:solidFill>
                          <a:effectLst/>
                          <a:latin typeface="+mn-lt"/>
                          <a:ea typeface="+mn-ea"/>
                          <a:cs typeface="+mn-cs"/>
                        </a:rPr>
                        <a:t> handling such that repeated calls to the function '</a:t>
                      </a:r>
                      <a:r>
                        <a:rPr lang="en-US" sz="1800" b="0" i="0" kern="1200" dirty="0" err="1">
                          <a:solidFill>
                            <a:schemeClr val="dk1"/>
                          </a:solidFill>
                          <a:effectLst/>
                          <a:latin typeface="+mn-lt"/>
                          <a:ea typeface="+mn-ea"/>
                          <a:cs typeface="+mn-cs"/>
                        </a:rPr>
                        <a:t>strtotime</a:t>
                      </a:r>
                      <a:r>
                        <a:rPr lang="en-US" sz="1800" b="0" i="0" kern="1200" dirty="0">
                          <a:solidFill>
                            <a:schemeClr val="dk1"/>
                          </a:solidFill>
                          <a:effectLst/>
                          <a:latin typeface="+mn-lt"/>
                          <a:ea typeface="+mn-ea"/>
                          <a:cs typeface="+mn-cs"/>
                        </a:rPr>
                        <a:t>' can allow a denial of service attack via memory consumption.</a:t>
                      </a:r>
                      <a:br>
                        <a:rPr lang="en-US" dirty="0"/>
                      </a:br>
                      <a:r>
                        <a:rPr lang="en-US" sz="1800" b="0" i="0" kern="1200" dirty="0">
                          <a:solidFill>
                            <a:schemeClr val="dk1"/>
                          </a:solidFill>
                          <a:effectLst/>
                          <a:latin typeface="+mn-lt"/>
                          <a:ea typeface="+mn-ea"/>
                          <a:cs typeface="+mn-cs"/>
                        </a:rPr>
                        <a:t>(CVE-2012-0789)</a:t>
                      </a:r>
                      <a:br>
                        <a:rPr lang="en-US" dirty="0"/>
                      </a:br>
                      <a:endParaRPr lang="en-IN" dirty="0"/>
                    </a:p>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85270934"/>
                  </a:ext>
                </a:extLst>
              </a:tr>
            </a:tbl>
          </a:graphicData>
        </a:graphic>
      </p:graphicFrame>
    </p:spTree>
    <p:extLst>
      <p:ext uri="{BB962C8B-B14F-4D97-AF65-F5344CB8AC3E}">
        <p14:creationId xmlns:p14="http://schemas.microsoft.com/office/powerpoint/2010/main" val="6430194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4126D-AEF0-4CAA-8C05-1292EA7E7330}"/>
              </a:ext>
            </a:extLst>
          </p:cNvPr>
          <p:cNvSpPr>
            <a:spLocks noGrp="1"/>
          </p:cNvSpPr>
          <p:nvPr>
            <p:ph type="title"/>
          </p:nvPr>
        </p:nvSpPr>
        <p:spPr>
          <a:xfrm>
            <a:off x="74428" y="1"/>
            <a:ext cx="7793665" cy="365760"/>
          </a:xfrm>
        </p:spPr>
        <p:txBody>
          <a:bodyPr>
            <a:normAutofit fontScale="90000"/>
          </a:bodyPr>
          <a:lstStyle/>
          <a:p>
            <a:br>
              <a:rPr lang="en-IN" b="1" i="0" dirty="0">
                <a:solidFill>
                  <a:srgbClr val="333333"/>
                </a:solidFill>
                <a:effectLst/>
                <a:latin typeface="Helvetica Neue"/>
              </a:rPr>
            </a:br>
            <a:br>
              <a:rPr lang="en-IN" b="1" i="0" dirty="0">
                <a:solidFill>
                  <a:srgbClr val="333333"/>
                </a:solidFill>
                <a:effectLst/>
                <a:latin typeface="Helvetica Neue"/>
              </a:rPr>
            </a:br>
            <a:r>
              <a:rPr lang="en-IN" sz="2200" b="1" dirty="0">
                <a:solidFill>
                  <a:srgbClr val="333333"/>
                </a:solidFill>
                <a:latin typeface="Times New Roman" panose="02020603050405020304" pitchFamily="18" charset="0"/>
                <a:cs typeface="Times New Roman" panose="02020603050405020304" pitchFamily="18" charset="0"/>
              </a:rPr>
              <a:t>8)</a:t>
            </a:r>
            <a:r>
              <a:rPr lang="en-IN" sz="2200" b="1" i="0" dirty="0">
                <a:solidFill>
                  <a:srgbClr val="333333"/>
                </a:solidFill>
                <a:effectLst/>
                <a:latin typeface="Times New Roman" panose="02020603050405020304" pitchFamily="18" charset="0"/>
                <a:cs typeface="Times New Roman" panose="02020603050405020304" pitchFamily="18" charset="0"/>
              </a:rPr>
              <a:t> PHP &lt; 5.3.9 Multiple Vulnerabilities</a:t>
            </a:r>
            <a:br>
              <a:rPr lang="en-IN" sz="2900" b="1" i="0" dirty="0">
                <a:solidFill>
                  <a:srgbClr val="333333"/>
                </a:solidFill>
                <a:effectLst/>
                <a:latin typeface="Times New Roman" panose="02020603050405020304" pitchFamily="18" charset="0"/>
                <a:cs typeface="Times New Roman" panose="02020603050405020304" pitchFamily="18" charset="0"/>
              </a:rPr>
            </a:br>
            <a:br>
              <a:rPr lang="en-IN" b="1" i="0" dirty="0">
                <a:solidFill>
                  <a:srgbClr val="333333"/>
                </a:solidFill>
                <a:effectLst/>
                <a:latin typeface="Helvetica Neue"/>
              </a:rPr>
            </a:br>
            <a:endParaRPr lang="en-IN" dirty="0"/>
          </a:p>
        </p:txBody>
      </p:sp>
      <p:graphicFrame>
        <p:nvGraphicFramePr>
          <p:cNvPr id="15" name="Table 15">
            <a:extLst>
              <a:ext uri="{FF2B5EF4-FFF2-40B4-BE49-F238E27FC236}">
                <a16:creationId xmlns:a16="http://schemas.microsoft.com/office/drawing/2014/main" id="{DBDB0BDA-7716-4C60-A1AD-FCEFA443DDDE}"/>
              </a:ext>
            </a:extLst>
          </p:cNvPr>
          <p:cNvGraphicFramePr>
            <a:graphicFrameLocks noGrp="1"/>
          </p:cNvGraphicFramePr>
          <p:nvPr>
            <p:extLst>
              <p:ext uri="{D42A27DB-BD31-4B8C-83A1-F6EECF244321}">
                <p14:modId xmlns:p14="http://schemas.microsoft.com/office/powerpoint/2010/main" val="2854512566"/>
              </p:ext>
            </p:extLst>
          </p:nvPr>
        </p:nvGraphicFramePr>
        <p:xfrm>
          <a:off x="155575" y="442514"/>
          <a:ext cx="10989944" cy="1371600"/>
        </p:xfrm>
        <a:graphic>
          <a:graphicData uri="http://schemas.openxmlformats.org/drawingml/2006/table">
            <a:tbl>
              <a:tblPr firstRow="1" bandRow="1">
                <a:tableStyleId>{5C22544A-7EE6-4342-B048-85BDC9FD1C3A}</a:tableStyleId>
              </a:tblPr>
              <a:tblGrid>
                <a:gridCol w="10989944">
                  <a:extLst>
                    <a:ext uri="{9D8B030D-6E8A-4147-A177-3AD203B41FA5}">
                      <a16:colId xmlns:a16="http://schemas.microsoft.com/office/drawing/2014/main" val="3496989527"/>
                    </a:ext>
                  </a:extLst>
                </a:gridCol>
              </a:tblGrid>
              <a:tr h="0">
                <a:tc>
                  <a:txBody>
                    <a:bodyPr/>
                    <a:lstStyle/>
                    <a:p>
                      <a:r>
                        <a:rPr lang="en-US" b="1" baseline="0" dirty="0">
                          <a:solidFill>
                            <a:schemeClr val="tx1"/>
                          </a:solidFill>
                        </a:rPr>
                        <a:t>Recommendations</a:t>
                      </a:r>
                      <a:endParaRPr lang="en-IN" b="1"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053857337"/>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Upgrade to PHP version 5.3.9 or later.</a:t>
                      </a:r>
                      <a:endParaRPr lang="en-IN" dirty="0"/>
                    </a:p>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5445207"/>
                  </a:ext>
                </a:extLst>
              </a:tr>
              <a:tr h="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4146311"/>
                  </a:ext>
                </a:extLst>
              </a:tr>
            </a:tbl>
          </a:graphicData>
        </a:graphic>
      </p:graphicFrame>
      <p:sp>
        <p:nvSpPr>
          <p:cNvPr id="4" name="Content Placeholder 3">
            <a:extLst>
              <a:ext uri="{FF2B5EF4-FFF2-40B4-BE49-F238E27FC236}">
                <a16:creationId xmlns:a16="http://schemas.microsoft.com/office/drawing/2014/main" id="{767F3699-111B-4778-A91B-9E3D7BEBDB6F}"/>
              </a:ext>
            </a:extLst>
          </p:cNvPr>
          <p:cNvSpPr>
            <a:spLocks noGrp="1"/>
          </p:cNvSpPr>
          <p:nvPr>
            <p:ph idx="1"/>
          </p:nvPr>
        </p:nvSpPr>
        <p:spPr>
          <a:xfrm>
            <a:off x="236855" y="2304288"/>
            <a:ext cx="10058400" cy="3273552"/>
          </a:xfrm>
        </p:spPr>
        <p:txBody>
          <a:bodyPr/>
          <a:lstStyle/>
          <a:p>
            <a:pPr marL="0" indent="0">
              <a:buNone/>
            </a:pPr>
            <a:r>
              <a:rPr lang="en-US" sz="2800" b="1" dirty="0"/>
              <a:t>Proof of vulnerability detection</a:t>
            </a:r>
          </a:p>
          <a:p>
            <a:pPr marL="0" indent="0">
              <a:buNone/>
            </a:pPr>
            <a:endParaRPr lang="en-US" sz="2800" b="1" dirty="0"/>
          </a:p>
          <a:p>
            <a:endParaRPr lang="en-IN" dirty="0"/>
          </a:p>
        </p:txBody>
      </p:sp>
      <p:pic>
        <p:nvPicPr>
          <p:cNvPr id="6" name="Picture 5">
            <a:extLst>
              <a:ext uri="{FF2B5EF4-FFF2-40B4-BE49-F238E27FC236}">
                <a16:creationId xmlns:a16="http://schemas.microsoft.com/office/drawing/2014/main" id="{53E0FD81-0426-41E6-88B3-D3D52141E599}"/>
              </a:ext>
            </a:extLst>
          </p:cNvPr>
          <p:cNvPicPr>
            <a:picLocks noChangeAspect="1"/>
          </p:cNvPicPr>
          <p:nvPr/>
        </p:nvPicPr>
        <p:blipFill>
          <a:blip r:embed="rId2"/>
          <a:stretch>
            <a:fillRect/>
          </a:stretch>
        </p:blipFill>
        <p:spPr>
          <a:xfrm>
            <a:off x="265430" y="2821876"/>
            <a:ext cx="10029825" cy="2238375"/>
          </a:xfrm>
          <a:prstGeom prst="rect">
            <a:avLst/>
          </a:prstGeom>
          <a:ln w="12700">
            <a:solidFill>
              <a:schemeClr val="tx1"/>
            </a:solidFill>
          </a:ln>
        </p:spPr>
      </p:pic>
    </p:spTree>
    <p:extLst>
      <p:ext uri="{BB962C8B-B14F-4D97-AF65-F5344CB8AC3E}">
        <p14:creationId xmlns:p14="http://schemas.microsoft.com/office/powerpoint/2010/main" val="464826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4126D-AEF0-4CAA-8C05-1292EA7E7330}"/>
              </a:ext>
            </a:extLst>
          </p:cNvPr>
          <p:cNvSpPr>
            <a:spLocks noGrp="1"/>
          </p:cNvSpPr>
          <p:nvPr>
            <p:ph type="title"/>
          </p:nvPr>
        </p:nvSpPr>
        <p:spPr>
          <a:xfrm>
            <a:off x="74428" y="1"/>
            <a:ext cx="7793665" cy="365760"/>
          </a:xfrm>
        </p:spPr>
        <p:txBody>
          <a:bodyPr>
            <a:normAutofit fontScale="90000"/>
          </a:bodyPr>
          <a:lstStyle/>
          <a:p>
            <a:br>
              <a:rPr lang="en-IN" b="1" i="0" dirty="0">
                <a:solidFill>
                  <a:srgbClr val="333333"/>
                </a:solidFill>
                <a:effectLst/>
                <a:latin typeface="Helvetica Neue"/>
              </a:rPr>
            </a:br>
            <a:br>
              <a:rPr lang="en-IN" b="1" i="0" dirty="0">
                <a:solidFill>
                  <a:srgbClr val="333333"/>
                </a:solidFill>
                <a:effectLst/>
                <a:latin typeface="Helvetica Neue"/>
              </a:rPr>
            </a:br>
            <a:r>
              <a:rPr lang="en-IN" sz="2200" b="1" dirty="0">
                <a:solidFill>
                  <a:srgbClr val="333333"/>
                </a:solidFill>
                <a:latin typeface="Times New Roman" panose="02020603050405020304" pitchFamily="18" charset="0"/>
                <a:cs typeface="Times New Roman" panose="02020603050405020304" pitchFamily="18" charset="0"/>
              </a:rPr>
              <a:t>9)</a:t>
            </a:r>
            <a:r>
              <a:rPr lang="en-IN" sz="2200" b="1" i="0" dirty="0">
                <a:solidFill>
                  <a:srgbClr val="333333"/>
                </a:solidFill>
                <a:effectLst/>
                <a:latin typeface="Times New Roman" panose="02020603050405020304" pitchFamily="18" charset="0"/>
                <a:cs typeface="Times New Roman" panose="02020603050405020304" pitchFamily="18" charset="0"/>
              </a:rPr>
              <a:t> PHP &lt; </a:t>
            </a:r>
            <a:r>
              <a:rPr lang="en-IN" sz="2200" b="1" dirty="0">
                <a:solidFill>
                  <a:srgbClr val="333333"/>
                </a:solidFill>
                <a:latin typeface="Times New Roman" panose="02020603050405020304" pitchFamily="18" charset="0"/>
                <a:cs typeface="Times New Roman" panose="02020603050405020304" pitchFamily="18" charset="0"/>
              </a:rPr>
              <a:t>7.3.24 Multiple vulnerabilities</a:t>
            </a:r>
            <a:br>
              <a:rPr lang="en-IN" sz="2900" b="1" i="0" dirty="0">
                <a:solidFill>
                  <a:srgbClr val="333333"/>
                </a:solidFill>
                <a:effectLst/>
                <a:latin typeface="Times New Roman" panose="02020603050405020304" pitchFamily="18" charset="0"/>
                <a:cs typeface="Times New Roman" panose="02020603050405020304" pitchFamily="18" charset="0"/>
              </a:rPr>
            </a:br>
            <a:br>
              <a:rPr lang="en-IN" b="1" i="0" dirty="0">
                <a:solidFill>
                  <a:srgbClr val="333333"/>
                </a:solidFill>
                <a:effectLst/>
                <a:latin typeface="Helvetica Neue"/>
              </a:rPr>
            </a:br>
            <a:endParaRPr lang="en-IN" dirty="0"/>
          </a:p>
        </p:txBody>
      </p:sp>
      <p:graphicFrame>
        <p:nvGraphicFramePr>
          <p:cNvPr id="13" name="Table 13">
            <a:extLst>
              <a:ext uri="{FF2B5EF4-FFF2-40B4-BE49-F238E27FC236}">
                <a16:creationId xmlns:a16="http://schemas.microsoft.com/office/drawing/2014/main" id="{4C78F117-DAE5-46BE-9265-D7BC1B59DF40}"/>
              </a:ext>
            </a:extLst>
          </p:cNvPr>
          <p:cNvGraphicFramePr>
            <a:graphicFrameLocks noGrp="1"/>
          </p:cNvGraphicFramePr>
          <p:nvPr>
            <p:ph idx="1"/>
            <p:extLst>
              <p:ext uri="{D42A27DB-BD31-4B8C-83A1-F6EECF244321}">
                <p14:modId xmlns:p14="http://schemas.microsoft.com/office/powerpoint/2010/main" val="2618053684"/>
              </p:ext>
            </p:extLst>
          </p:nvPr>
        </p:nvGraphicFramePr>
        <p:xfrm>
          <a:off x="152400" y="503715"/>
          <a:ext cx="11694160" cy="2210238"/>
        </p:xfrm>
        <a:graphic>
          <a:graphicData uri="http://schemas.openxmlformats.org/drawingml/2006/table">
            <a:tbl>
              <a:tblPr firstRow="1" bandRow="1">
                <a:tableStyleId>{5C22544A-7EE6-4342-B048-85BDC9FD1C3A}</a:tableStyleId>
              </a:tblPr>
              <a:tblGrid>
                <a:gridCol w="11694160">
                  <a:extLst>
                    <a:ext uri="{9D8B030D-6E8A-4147-A177-3AD203B41FA5}">
                      <a16:colId xmlns:a16="http://schemas.microsoft.com/office/drawing/2014/main" val="3947224784"/>
                    </a:ext>
                  </a:extLst>
                </a:gridCol>
              </a:tblGrid>
              <a:tr h="334135">
                <a:tc>
                  <a:txBody>
                    <a:bodyPr/>
                    <a:lstStyle/>
                    <a:p>
                      <a:r>
                        <a:rPr lang="en-US" baseline="0" dirty="0">
                          <a:solidFill>
                            <a:schemeClr val="tx1"/>
                          </a:solidFill>
                        </a:rPr>
                        <a:t>Observation</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502378585"/>
                  </a:ext>
                </a:extLst>
              </a:tr>
              <a:tr h="1844478">
                <a:tc>
                  <a:txBody>
                    <a:bodyPr/>
                    <a:lstStyle/>
                    <a:p>
                      <a:pPr marL="0" indent="0">
                        <a:buFontTx/>
                        <a:buNone/>
                      </a:pPr>
                      <a:r>
                        <a:rPr lang="en-US" sz="1800" b="0" i="0" kern="1200" dirty="0">
                          <a:solidFill>
                            <a:schemeClr val="dk1"/>
                          </a:solidFill>
                          <a:effectLst/>
                          <a:latin typeface="+mn-lt"/>
                          <a:ea typeface="+mn-ea"/>
                          <a:cs typeface="+mn-cs"/>
                        </a:rPr>
                        <a:t>According to its self-reported version number, the version of PHP running on the remote web server is prior to 7.3.24. </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32791383"/>
                  </a:ext>
                </a:extLst>
              </a:tr>
            </a:tbl>
          </a:graphicData>
        </a:graphic>
      </p:graphicFrame>
      <p:graphicFrame>
        <p:nvGraphicFramePr>
          <p:cNvPr id="14" name="Table 14">
            <a:extLst>
              <a:ext uri="{FF2B5EF4-FFF2-40B4-BE49-F238E27FC236}">
                <a16:creationId xmlns:a16="http://schemas.microsoft.com/office/drawing/2014/main" id="{4D9E4A05-4281-4347-8BE5-66B121F8E13F}"/>
              </a:ext>
            </a:extLst>
          </p:cNvPr>
          <p:cNvGraphicFramePr>
            <a:graphicFrameLocks noGrp="1"/>
          </p:cNvGraphicFramePr>
          <p:nvPr>
            <p:extLst>
              <p:ext uri="{D42A27DB-BD31-4B8C-83A1-F6EECF244321}">
                <p14:modId xmlns:p14="http://schemas.microsoft.com/office/powerpoint/2010/main" val="2549264886"/>
              </p:ext>
            </p:extLst>
          </p:nvPr>
        </p:nvGraphicFramePr>
        <p:xfrm>
          <a:off x="152400" y="2713953"/>
          <a:ext cx="11694161" cy="365760"/>
        </p:xfrm>
        <a:graphic>
          <a:graphicData uri="http://schemas.openxmlformats.org/drawingml/2006/table">
            <a:tbl>
              <a:tblPr firstRow="1" bandRow="1">
                <a:tableStyleId>{5C22544A-7EE6-4342-B048-85BDC9FD1C3A}</a:tableStyleId>
              </a:tblPr>
              <a:tblGrid>
                <a:gridCol w="2180210">
                  <a:extLst>
                    <a:ext uri="{9D8B030D-6E8A-4147-A177-3AD203B41FA5}">
                      <a16:colId xmlns:a16="http://schemas.microsoft.com/office/drawing/2014/main" val="3092710654"/>
                    </a:ext>
                  </a:extLst>
                </a:gridCol>
                <a:gridCol w="543914">
                  <a:extLst>
                    <a:ext uri="{9D8B030D-6E8A-4147-A177-3AD203B41FA5}">
                      <a16:colId xmlns:a16="http://schemas.microsoft.com/office/drawing/2014/main" val="1324316881"/>
                    </a:ext>
                  </a:extLst>
                </a:gridCol>
                <a:gridCol w="1817169">
                  <a:extLst>
                    <a:ext uri="{9D8B030D-6E8A-4147-A177-3AD203B41FA5}">
                      <a16:colId xmlns:a16="http://schemas.microsoft.com/office/drawing/2014/main" val="2565159919"/>
                    </a:ext>
                  </a:extLst>
                </a:gridCol>
                <a:gridCol w="618085">
                  <a:extLst>
                    <a:ext uri="{9D8B030D-6E8A-4147-A177-3AD203B41FA5}">
                      <a16:colId xmlns:a16="http://schemas.microsoft.com/office/drawing/2014/main" val="3631140609"/>
                    </a:ext>
                  </a:extLst>
                </a:gridCol>
                <a:gridCol w="1928424">
                  <a:extLst>
                    <a:ext uri="{9D8B030D-6E8A-4147-A177-3AD203B41FA5}">
                      <a16:colId xmlns:a16="http://schemas.microsoft.com/office/drawing/2014/main" val="1770981290"/>
                    </a:ext>
                  </a:extLst>
                </a:gridCol>
                <a:gridCol w="556276">
                  <a:extLst>
                    <a:ext uri="{9D8B030D-6E8A-4147-A177-3AD203B41FA5}">
                      <a16:colId xmlns:a16="http://schemas.microsoft.com/office/drawing/2014/main" val="2050343036"/>
                    </a:ext>
                  </a:extLst>
                </a:gridCol>
                <a:gridCol w="1742999">
                  <a:extLst>
                    <a:ext uri="{9D8B030D-6E8A-4147-A177-3AD203B41FA5}">
                      <a16:colId xmlns:a16="http://schemas.microsoft.com/office/drawing/2014/main" val="2067942846"/>
                    </a:ext>
                  </a:extLst>
                </a:gridCol>
                <a:gridCol w="531553">
                  <a:extLst>
                    <a:ext uri="{9D8B030D-6E8A-4147-A177-3AD203B41FA5}">
                      <a16:colId xmlns:a16="http://schemas.microsoft.com/office/drawing/2014/main" val="1742857350"/>
                    </a:ext>
                  </a:extLst>
                </a:gridCol>
                <a:gridCol w="1775531">
                  <a:extLst>
                    <a:ext uri="{9D8B030D-6E8A-4147-A177-3AD203B41FA5}">
                      <a16:colId xmlns:a16="http://schemas.microsoft.com/office/drawing/2014/main" val="2980253927"/>
                    </a:ext>
                  </a:extLst>
                </a:gridCol>
              </a:tblGrid>
              <a:tr h="0">
                <a:tc>
                  <a:txBody>
                    <a:bodyPr/>
                    <a:lstStyle/>
                    <a:p>
                      <a:r>
                        <a:rPr lang="en-US" baseline="0" dirty="0">
                          <a:solidFill>
                            <a:schemeClr val="tx1"/>
                          </a:solidFill>
                        </a:rPr>
                        <a:t>Risk</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Critical</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00"/>
                    </a:solidFill>
                  </a:tcPr>
                </a:tc>
                <a:tc>
                  <a:txBody>
                    <a:bodyPr/>
                    <a:lstStyle/>
                    <a:p>
                      <a:r>
                        <a:rPr lang="en-US" baseline="0" dirty="0">
                          <a:solidFill>
                            <a:schemeClr val="tx1"/>
                          </a:solidFill>
                        </a:rPr>
                        <a:t>High</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Medium</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Low</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4185177"/>
                  </a:ext>
                </a:extLst>
              </a:tr>
            </a:tbl>
          </a:graphicData>
        </a:graphic>
      </p:graphicFrame>
      <p:graphicFrame>
        <p:nvGraphicFramePr>
          <p:cNvPr id="15" name="Table 15">
            <a:extLst>
              <a:ext uri="{FF2B5EF4-FFF2-40B4-BE49-F238E27FC236}">
                <a16:creationId xmlns:a16="http://schemas.microsoft.com/office/drawing/2014/main" id="{DBDB0BDA-7716-4C60-A1AD-FCEFA443DDDE}"/>
              </a:ext>
            </a:extLst>
          </p:cNvPr>
          <p:cNvGraphicFramePr>
            <a:graphicFrameLocks noGrp="1"/>
          </p:cNvGraphicFramePr>
          <p:nvPr>
            <p:extLst>
              <p:ext uri="{D42A27DB-BD31-4B8C-83A1-F6EECF244321}">
                <p14:modId xmlns:p14="http://schemas.microsoft.com/office/powerpoint/2010/main" val="2727348643"/>
              </p:ext>
            </p:extLst>
          </p:nvPr>
        </p:nvGraphicFramePr>
        <p:xfrm>
          <a:off x="152400" y="3079713"/>
          <a:ext cx="11694160" cy="2114240"/>
        </p:xfrm>
        <a:graphic>
          <a:graphicData uri="http://schemas.openxmlformats.org/drawingml/2006/table">
            <a:tbl>
              <a:tblPr firstRow="1" bandRow="1">
                <a:tableStyleId>{5C22544A-7EE6-4342-B048-85BDC9FD1C3A}</a:tableStyleId>
              </a:tblPr>
              <a:tblGrid>
                <a:gridCol w="11694160">
                  <a:extLst>
                    <a:ext uri="{9D8B030D-6E8A-4147-A177-3AD203B41FA5}">
                      <a16:colId xmlns:a16="http://schemas.microsoft.com/office/drawing/2014/main" val="3496989527"/>
                    </a:ext>
                  </a:extLst>
                </a:gridCol>
              </a:tblGrid>
              <a:tr h="936290">
                <a:tc>
                  <a:txBody>
                    <a:bodyPr/>
                    <a:lstStyle/>
                    <a:p>
                      <a:r>
                        <a:rPr lang="en-US" sz="1800" b="0" i="0" kern="1200" dirty="0">
                          <a:solidFill>
                            <a:schemeClr val="dk1"/>
                          </a:solidFill>
                          <a:effectLst/>
                          <a:latin typeface="+mn-lt"/>
                          <a:ea typeface="+mn-ea"/>
                          <a:cs typeface="+mn-cs"/>
                        </a:rPr>
                        <a:t>It is, therefore affected by multiple vulnerabilities</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53857337"/>
                  </a:ext>
                </a:extLst>
              </a:tr>
              <a:tr h="329729">
                <a:tc>
                  <a:txBody>
                    <a:bodyPr/>
                    <a:lstStyle/>
                    <a:p>
                      <a:r>
                        <a:rPr lang="en-US" dirty="0"/>
                        <a:t>Recommendations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5445207"/>
                  </a:ext>
                </a:extLst>
              </a:tr>
              <a:tr h="812190">
                <a:tc>
                  <a:txBody>
                    <a:bodyPr/>
                    <a:lstStyle/>
                    <a:p>
                      <a:r>
                        <a:rPr lang="en-US" sz="1800" b="0" i="0" kern="1200" dirty="0">
                          <a:solidFill>
                            <a:schemeClr val="dk1"/>
                          </a:solidFill>
                          <a:effectLst/>
                          <a:latin typeface="+mn-lt"/>
                          <a:ea typeface="+mn-ea"/>
                          <a:cs typeface="+mn-cs"/>
                        </a:rPr>
                        <a:t>Upgrade to PHP version 7.3.24 or later.</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4146311"/>
                  </a:ext>
                </a:extLst>
              </a:tr>
            </a:tbl>
          </a:graphicData>
        </a:graphic>
      </p:graphicFrame>
    </p:spTree>
    <p:extLst>
      <p:ext uri="{BB962C8B-B14F-4D97-AF65-F5344CB8AC3E}">
        <p14:creationId xmlns:p14="http://schemas.microsoft.com/office/powerpoint/2010/main" val="37213616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7ACC2-74A4-4D25-96F9-9F66CFF86724}"/>
              </a:ext>
            </a:extLst>
          </p:cNvPr>
          <p:cNvSpPr>
            <a:spLocks noGrp="1"/>
          </p:cNvSpPr>
          <p:nvPr>
            <p:ph type="title"/>
          </p:nvPr>
        </p:nvSpPr>
        <p:spPr>
          <a:xfrm>
            <a:off x="0" y="0"/>
            <a:ext cx="10058400" cy="1229360"/>
          </a:xfrm>
        </p:spPr>
        <p:txBody>
          <a:bodyPr/>
          <a:lstStyle/>
          <a:p>
            <a:r>
              <a:rPr lang="en-US" dirty="0"/>
              <a:t>Proof of vulnerability detection</a:t>
            </a:r>
            <a:endParaRPr lang="en-IN" dirty="0"/>
          </a:p>
        </p:txBody>
      </p:sp>
      <p:pic>
        <p:nvPicPr>
          <p:cNvPr id="5" name="Content Placeholder 4">
            <a:extLst>
              <a:ext uri="{FF2B5EF4-FFF2-40B4-BE49-F238E27FC236}">
                <a16:creationId xmlns:a16="http://schemas.microsoft.com/office/drawing/2014/main" id="{949B521B-C700-4FD7-A1AB-293A31D61E74}"/>
              </a:ext>
            </a:extLst>
          </p:cNvPr>
          <p:cNvPicPr>
            <a:picLocks noGrp="1" noChangeAspect="1"/>
          </p:cNvPicPr>
          <p:nvPr>
            <p:ph idx="1"/>
          </p:nvPr>
        </p:nvPicPr>
        <p:blipFill>
          <a:blip r:embed="rId2"/>
          <a:stretch>
            <a:fillRect/>
          </a:stretch>
        </p:blipFill>
        <p:spPr>
          <a:xfrm>
            <a:off x="1146175" y="2082800"/>
            <a:ext cx="9906000" cy="3698240"/>
          </a:xfrm>
          <a:ln w="12700">
            <a:solidFill>
              <a:schemeClr val="tx1"/>
            </a:solidFill>
          </a:ln>
        </p:spPr>
      </p:pic>
    </p:spTree>
    <p:extLst>
      <p:ext uri="{BB962C8B-B14F-4D97-AF65-F5344CB8AC3E}">
        <p14:creationId xmlns:p14="http://schemas.microsoft.com/office/powerpoint/2010/main" val="38422021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4126D-AEF0-4CAA-8C05-1292EA7E7330}"/>
              </a:ext>
            </a:extLst>
          </p:cNvPr>
          <p:cNvSpPr>
            <a:spLocks noGrp="1"/>
          </p:cNvSpPr>
          <p:nvPr>
            <p:ph type="title"/>
          </p:nvPr>
        </p:nvSpPr>
        <p:spPr>
          <a:xfrm>
            <a:off x="74428" y="1"/>
            <a:ext cx="7793665" cy="365760"/>
          </a:xfrm>
        </p:spPr>
        <p:txBody>
          <a:bodyPr>
            <a:normAutofit fontScale="90000"/>
          </a:bodyPr>
          <a:lstStyle/>
          <a:p>
            <a:br>
              <a:rPr lang="en-IN" b="1" i="0" dirty="0">
                <a:solidFill>
                  <a:srgbClr val="333333"/>
                </a:solidFill>
                <a:effectLst/>
                <a:latin typeface="Helvetica Neue"/>
              </a:rPr>
            </a:br>
            <a:br>
              <a:rPr lang="en-IN" b="1" i="0" dirty="0">
                <a:solidFill>
                  <a:srgbClr val="333333"/>
                </a:solidFill>
                <a:effectLst/>
                <a:latin typeface="Helvetica Neue"/>
              </a:rPr>
            </a:br>
            <a:r>
              <a:rPr lang="en-IN" sz="2200" b="1" i="0" dirty="0">
                <a:solidFill>
                  <a:srgbClr val="333333"/>
                </a:solidFill>
                <a:effectLst/>
                <a:latin typeface="Times New Roman" panose="02020603050405020304" pitchFamily="18" charset="0"/>
                <a:cs typeface="Times New Roman" panose="02020603050405020304" pitchFamily="18" charset="0"/>
              </a:rPr>
              <a:t>10</a:t>
            </a:r>
            <a:r>
              <a:rPr lang="en-IN" sz="2200" b="1" dirty="0">
                <a:solidFill>
                  <a:srgbClr val="333333"/>
                </a:solidFill>
                <a:latin typeface="Times New Roman" panose="02020603050405020304" pitchFamily="18" charset="0"/>
                <a:cs typeface="Times New Roman" panose="02020603050405020304" pitchFamily="18" charset="0"/>
              </a:rPr>
              <a:t>)</a:t>
            </a:r>
            <a:r>
              <a:rPr lang="en-IN" sz="2200" b="1" i="0" dirty="0">
                <a:solidFill>
                  <a:srgbClr val="333333"/>
                </a:solidFill>
                <a:effectLst/>
                <a:latin typeface="Times New Roman" panose="02020603050405020304" pitchFamily="18" charset="0"/>
                <a:cs typeface="Times New Roman" panose="02020603050405020304" pitchFamily="18" charset="0"/>
              </a:rPr>
              <a:t> PHP 5x&lt; 5.2</a:t>
            </a:r>
            <a:r>
              <a:rPr lang="en-IN" sz="2200" b="1" dirty="0">
                <a:solidFill>
                  <a:srgbClr val="333333"/>
                </a:solidFill>
                <a:latin typeface="Times New Roman" panose="02020603050405020304" pitchFamily="18" charset="0"/>
                <a:cs typeface="Times New Roman" panose="02020603050405020304" pitchFamily="18" charset="0"/>
              </a:rPr>
              <a:t> Multiple vulnerabilities</a:t>
            </a:r>
            <a:br>
              <a:rPr lang="en-IN" sz="2900" b="1" i="0" dirty="0">
                <a:solidFill>
                  <a:srgbClr val="333333"/>
                </a:solidFill>
                <a:effectLst/>
                <a:latin typeface="Times New Roman" panose="02020603050405020304" pitchFamily="18" charset="0"/>
                <a:cs typeface="Times New Roman" panose="02020603050405020304" pitchFamily="18" charset="0"/>
              </a:rPr>
            </a:br>
            <a:br>
              <a:rPr lang="en-IN" b="1" i="0" dirty="0">
                <a:solidFill>
                  <a:srgbClr val="333333"/>
                </a:solidFill>
                <a:effectLst/>
                <a:latin typeface="Helvetica Neue"/>
              </a:rPr>
            </a:br>
            <a:endParaRPr lang="en-IN" dirty="0"/>
          </a:p>
        </p:txBody>
      </p:sp>
      <p:graphicFrame>
        <p:nvGraphicFramePr>
          <p:cNvPr id="13" name="Table 13">
            <a:extLst>
              <a:ext uri="{FF2B5EF4-FFF2-40B4-BE49-F238E27FC236}">
                <a16:creationId xmlns:a16="http://schemas.microsoft.com/office/drawing/2014/main" id="{4C78F117-DAE5-46BE-9265-D7BC1B59DF40}"/>
              </a:ext>
            </a:extLst>
          </p:cNvPr>
          <p:cNvGraphicFramePr>
            <a:graphicFrameLocks noGrp="1"/>
          </p:cNvGraphicFramePr>
          <p:nvPr>
            <p:ph idx="1"/>
            <p:extLst>
              <p:ext uri="{D42A27DB-BD31-4B8C-83A1-F6EECF244321}">
                <p14:modId xmlns:p14="http://schemas.microsoft.com/office/powerpoint/2010/main" val="3510934667"/>
              </p:ext>
            </p:extLst>
          </p:nvPr>
        </p:nvGraphicFramePr>
        <p:xfrm>
          <a:off x="152400" y="352885"/>
          <a:ext cx="11653520" cy="2004235"/>
        </p:xfrm>
        <a:graphic>
          <a:graphicData uri="http://schemas.openxmlformats.org/drawingml/2006/table">
            <a:tbl>
              <a:tblPr firstRow="1" bandRow="1">
                <a:tableStyleId>{5C22544A-7EE6-4342-B048-85BDC9FD1C3A}</a:tableStyleId>
              </a:tblPr>
              <a:tblGrid>
                <a:gridCol w="11653520">
                  <a:extLst>
                    <a:ext uri="{9D8B030D-6E8A-4147-A177-3AD203B41FA5}">
                      <a16:colId xmlns:a16="http://schemas.microsoft.com/office/drawing/2014/main" val="3947224784"/>
                    </a:ext>
                  </a:extLst>
                </a:gridCol>
              </a:tblGrid>
              <a:tr h="334135">
                <a:tc>
                  <a:txBody>
                    <a:bodyPr/>
                    <a:lstStyle/>
                    <a:p>
                      <a:r>
                        <a:rPr lang="en-US" baseline="0" dirty="0">
                          <a:solidFill>
                            <a:schemeClr val="tx1"/>
                          </a:solidFill>
                        </a:rPr>
                        <a:t>Observation</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502378585"/>
                  </a:ext>
                </a:extLst>
              </a:tr>
              <a:tr h="1638475">
                <a:tc>
                  <a:txBody>
                    <a:bodyPr/>
                    <a:lstStyle/>
                    <a:p>
                      <a:pPr marL="0" indent="0">
                        <a:buFontTx/>
                        <a:buNone/>
                      </a:pPr>
                      <a:r>
                        <a:rPr lang="en-US" sz="1800" b="0" i="0" kern="1200" dirty="0">
                          <a:solidFill>
                            <a:schemeClr val="dk1"/>
                          </a:solidFill>
                          <a:effectLst/>
                          <a:latin typeface="+mn-lt"/>
                          <a:ea typeface="+mn-ea"/>
                          <a:cs typeface="+mn-cs"/>
                        </a:rPr>
                        <a:t>According to its banner, the version of PHP 5.x installed on the remote host is older than 5.2. </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32791383"/>
                  </a:ext>
                </a:extLst>
              </a:tr>
            </a:tbl>
          </a:graphicData>
        </a:graphic>
      </p:graphicFrame>
      <p:graphicFrame>
        <p:nvGraphicFramePr>
          <p:cNvPr id="14" name="Table 14">
            <a:extLst>
              <a:ext uri="{FF2B5EF4-FFF2-40B4-BE49-F238E27FC236}">
                <a16:creationId xmlns:a16="http://schemas.microsoft.com/office/drawing/2014/main" id="{4D9E4A05-4281-4347-8BE5-66B121F8E13F}"/>
              </a:ext>
            </a:extLst>
          </p:cNvPr>
          <p:cNvGraphicFramePr>
            <a:graphicFrameLocks noGrp="1"/>
          </p:cNvGraphicFramePr>
          <p:nvPr>
            <p:extLst>
              <p:ext uri="{D42A27DB-BD31-4B8C-83A1-F6EECF244321}">
                <p14:modId xmlns:p14="http://schemas.microsoft.com/office/powerpoint/2010/main" val="1861879582"/>
              </p:ext>
            </p:extLst>
          </p:nvPr>
        </p:nvGraphicFramePr>
        <p:xfrm>
          <a:off x="152401" y="2357120"/>
          <a:ext cx="11653519" cy="365760"/>
        </p:xfrm>
        <a:graphic>
          <a:graphicData uri="http://schemas.openxmlformats.org/drawingml/2006/table">
            <a:tbl>
              <a:tblPr firstRow="1" bandRow="1">
                <a:tableStyleId>{5C22544A-7EE6-4342-B048-85BDC9FD1C3A}</a:tableStyleId>
              </a:tblPr>
              <a:tblGrid>
                <a:gridCol w="2172633">
                  <a:extLst>
                    <a:ext uri="{9D8B030D-6E8A-4147-A177-3AD203B41FA5}">
                      <a16:colId xmlns:a16="http://schemas.microsoft.com/office/drawing/2014/main" val="3092710654"/>
                    </a:ext>
                  </a:extLst>
                </a:gridCol>
                <a:gridCol w="542024">
                  <a:extLst>
                    <a:ext uri="{9D8B030D-6E8A-4147-A177-3AD203B41FA5}">
                      <a16:colId xmlns:a16="http://schemas.microsoft.com/office/drawing/2014/main" val="1324316881"/>
                    </a:ext>
                  </a:extLst>
                </a:gridCol>
                <a:gridCol w="1810853">
                  <a:extLst>
                    <a:ext uri="{9D8B030D-6E8A-4147-A177-3AD203B41FA5}">
                      <a16:colId xmlns:a16="http://schemas.microsoft.com/office/drawing/2014/main" val="2565159919"/>
                    </a:ext>
                  </a:extLst>
                </a:gridCol>
                <a:gridCol w="615937">
                  <a:extLst>
                    <a:ext uri="{9D8B030D-6E8A-4147-A177-3AD203B41FA5}">
                      <a16:colId xmlns:a16="http://schemas.microsoft.com/office/drawing/2014/main" val="3631140609"/>
                    </a:ext>
                  </a:extLst>
                </a:gridCol>
                <a:gridCol w="1921722">
                  <a:extLst>
                    <a:ext uri="{9D8B030D-6E8A-4147-A177-3AD203B41FA5}">
                      <a16:colId xmlns:a16="http://schemas.microsoft.com/office/drawing/2014/main" val="1770981290"/>
                    </a:ext>
                  </a:extLst>
                </a:gridCol>
                <a:gridCol w="554343">
                  <a:extLst>
                    <a:ext uri="{9D8B030D-6E8A-4147-A177-3AD203B41FA5}">
                      <a16:colId xmlns:a16="http://schemas.microsoft.com/office/drawing/2014/main" val="2050343036"/>
                    </a:ext>
                  </a:extLst>
                </a:gridCol>
                <a:gridCol w="1736941">
                  <a:extLst>
                    <a:ext uri="{9D8B030D-6E8A-4147-A177-3AD203B41FA5}">
                      <a16:colId xmlns:a16="http://schemas.microsoft.com/office/drawing/2014/main" val="2067942846"/>
                    </a:ext>
                  </a:extLst>
                </a:gridCol>
                <a:gridCol w="529705">
                  <a:extLst>
                    <a:ext uri="{9D8B030D-6E8A-4147-A177-3AD203B41FA5}">
                      <a16:colId xmlns:a16="http://schemas.microsoft.com/office/drawing/2014/main" val="1742857350"/>
                    </a:ext>
                  </a:extLst>
                </a:gridCol>
                <a:gridCol w="1769361">
                  <a:extLst>
                    <a:ext uri="{9D8B030D-6E8A-4147-A177-3AD203B41FA5}">
                      <a16:colId xmlns:a16="http://schemas.microsoft.com/office/drawing/2014/main" val="2980253927"/>
                    </a:ext>
                  </a:extLst>
                </a:gridCol>
              </a:tblGrid>
              <a:tr h="0">
                <a:tc>
                  <a:txBody>
                    <a:bodyPr/>
                    <a:lstStyle/>
                    <a:p>
                      <a:r>
                        <a:rPr lang="en-US" baseline="0" dirty="0">
                          <a:solidFill>
                            <a:schemeClr val="tx1"/>
                          </a:solidFill>
                        </a:rPr>
                        <a:t>Risk</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Critical</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00"/>
                    </a:solidFill>
                  </a:tcPr>
                </a:tc>
                <a:tc>
                  <a:txBody>
                    <a:bodyPr/>
                    <a:lstStyle/>
                    <a:p>
                      <a:r>
                        <a:rPr lang="en-US" baseline="0" dirty="0">
                          <a:solidFill>
                            <a:schemeClr val="tx1"/>
                          </a:solidFill>
                        </a:rPr>
                        <a:t>High</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Medium</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Low</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4185177"/>
                  </a:ext>
                </a:extLst>
              </a:tr>
            </a:tbl>
          </a:graphicData>
        </a:graphic>
      </p:graphicFrame>
      <p:graphicFrame>
        <p:nvGraphicFramePr>
          <p:cNvPr id="15" name="Table 15">
            <a:extLst>
              <a:ext uri="{FF2B5EF4-FFF2-40B4-BE49-F238E27FC236}">
                <a16:creationId xmlns:a16="http://schemas.microsoft.com/office/drawing/2014/main" id="{DBDB0BDA-7716-4C60-A1AD-FCEFA443DDDE}"/>
              </a:ext>
            </a:extLst>
          </p:cNvPr>
          <p:cNvGraphicFramePr>
            <a:graphicFrameLocks noGrp="1"/>
          </p:cNvGraphicFramePr>
          <p:nvPr>
            <p:extLst>
              <p:ext uri="{D42A27DB-BD31-4B8C-83A1-F6EECF244321}">
                <p14:modId xmlns:p14="http://schemas.microsoft.com/office/powerpoint/2010/main" val="1025578009"/>
              </p:ext>
            </p:extLst>
          </p:nvPr>
        </p:nvGraphicFramePr>
        <p:xfrm>
          <a:off x="152400" y="2722880"/>
          <a:ext cx="11653520" cy="2673040"/>
        </p:xfrm>
        <a:graphic>
          <a:graphicData uri="http://schemas.openxmlformats.org/drawingml/2006/table">
            <a:tbl>
              <a:tblPr firstRow="1" bandRow="1">
                <a:tableStyleId>{5C22544A-7EE6-4342-B048-85BDC9FD1C3A}</a:tableStyleId>
              </a:tblPr>
              <a:tblGrid>
                <a:gridCol w="11653520">
                  <a:extLst>
                    <a:ext uri="{9D8B030D-6E8A-4147-A177-3AD203B41FA5}">
                      <a16:colId xmlns:a16="http://schemas.microsoft.com/office/drawing/2014/main" val="3496989527"/>
                    </a:ext>
                  </a:extLst>
                </a:gridCol>
              </a:tblGrid>
              <a:tr h="1495090">
                <a:tc>
                  <a:txBody>
                    <a:bodyPr/>
                    <a:lstStyle/>
                    <a:p>
                      <a:r>
                        <a:rPr lang="en-US" sz="1800" b="0" i="0" kern="1200" dirty="0">
                          <a:solidFill>
                            <a:schemeClr val="dk1"/>
                          </a:solidFill>
                          <a:effectLst/>
                          <a:latin typeface="+mn-lt"/>
                          <a:ea typeface="+mn-ea"/>
                          <a:cs typeface="+mn-cs"/>
                        </a:rPr>
                        <a:t>Such versions may be affected by several buffer overflows.</a:t>
                      </a:r>
                      <a:br>
                        <a:rPr lang="en-US" dirty="0"/>
                      </a:br>
                      <a:br>
                        <a:rPr lang="en-US" dirty="0"/>
                      </a:br>
                      <a:r>
                        <a:rPr lang="en-US" sz="1800" b="0" i="0" kern="1200" dirty="0">
                          <a:solidFill>
                            <a:schemeClr val="dk1"/>
                          </a:solidFill>
                          <a:effectLst/>
                          <a:latin typeface="+mn-lt"/>
                          <a:ea typeface="+mn-ea"/>
                          <a:cs typeface="+mn-cs"/>
                        </a:rPr>
                        <a:t>To exploit these issues, an attacker would need the ability to upload an arbitrary PHP script on the remote server or to manipulate several variables processed by some PHP functions such as '</a:t>
                      </a:r>
                      <a:r>
                        <a:rPr lang="en-US" sz="1800" b="0" i="0" kern="1200" dirty="0" err="1">
                          <a:solidFill>
                            <a:schemeClr val="dk1"/>
                          </a:solidFill>
                          <a:effectLst/>
                          <a:latin typeface="+mn-lt"/>
                          <a:ea typeface="+mn-ea"/>
                          <a:cs typeface="+mn-cs"/>
                        </a:rPr>
                        <a:t>htmlentities</a:t>
                      </a:r>
                      <a:r>
                        <a:rPr lang="en-US" sz="1800" b="0" i="0" kern="1200" dirty="0">
                          <a:solidFill>
                            <a:schemeClr val="dk1"/>
                          </a:solidFill>
                          <a:effectLst/>
                          <a:latin typeface="+mn-lt"/>
                          <a:ea typeface="+mn-ea"/>
                          <a:cs typeface="+mn-cs"/>
                        </a:rPr>
                        <a:t>().'</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53857337"/>
                  </a:ext>
                </a:extLst>
              </a:tr>
              <a:tr h="329729">
                <a:tc>
                  <a:txBody>
                    <a:bodyPr/>
                    <a:lstStyle/>
                    <a:p>
                      <a:r>
                        <a:rPr lang="en-US" dirty="0"/>
                        <a:t>Recommendations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5445207"/>
                  </a:ext>
                </a:extLst>
              </a:tr>
              <a:tr h="812190">
                <a:tc>
                  <a:txBody>
                    <a:bodyPr/>
                    <a:lstStyle/>
                    <a:p>
                      <a:r>
                        <a:rPr lang="en-US" sz="1800" b="0" i="0" kern="1200" dirty="0">
                          <a:solidFill>
                            <a:schemeClr val="dk1"/>
                          </a:solidFill>
                          <a:effectLst/>
                          <a:latin typeface="+mn-lt"/>
                          <a:ea typeface="+mn-ea"/>
                          <a:cs typeface="+mn-cs"/>
                        </a:rPr>
                        <a:t>Upgrade to PHP version 5.2.0 or later.</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4146311"/>
                  </a:ext>
                </a:extLst>
              </a:tr>
            </a:tbl>
          </a:graphicData>
        </a:graphic>
      </p:graphicFrame>
    </p:spTree>
    <p:extLst>
      <p:ext uri="{BB962C8B-B14F-4D97-AF65-F5344CB8AC3E}">
        <p14:creationId xmlns:p14="http://schemas.microsoft.com/office/powerpoint/2010/main" val="286604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4000"/>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617B3-1E04-49A9-9688-1DE16C27CE7C}"/>
              </a:ext>
            </a:extLst>
          </p:cNvPr>
          <p:cNvSpPr>
            <a:spLocks noGrp="1"/>
          </p:cNvSpPr>
          <p:nvPr>
            <p:ph type="title"/>
          </p:nvPr>
        </p:nvSpPr>
        <p:spPr>
          <a:xfrm>
            <a:off x="7389368" y="1703832"/>
            <a:ext cx="4680712" cy="1609344"/>
          </a:xfrm>
          <a:gradFill>
            <a:gsLst>
              <a:gs pos="10115">
                <a:srgbClr val="FBDFD6"/>
              </a:gs>
              <a:gs pos="95000">
                <a:srgbClr val="FF0000"/>
              </a:gs>
              <a:gs pos="0">
                <a:srgbClr val="F4AC93"/>
              </a:gs>
              <a:gs pos="0">
                <a:srgbClr val="F6BFAC"/>
              </a:gs>
              <a:gs pos="0">
                <a:schemeClr val="accent1">
                  <a:lumMod val="5000"/>
                  <a:lumOff val="95000"/>
                </a:schemeClr>
              </a:gs>
              <a:gs pos="0">
                <a:srgbClr val="F5B7A1"/>
              </a:gs>
              <a:gs pos="0">
                <a:srgbClr val="F7C7B6"/>
              </a:gs>
              <a:gs pos="0">
                <a:schemeClr val="accent1">
                  <a:lumMod val="45000"/>
                  <a:lumOff val="55000"/>
                </a:schemeClr>
              </a:gs>
              <a:gs pos="1000">
                <a:schemeClr val="accent1">
                  <a:lumMod val="45000"/>
                  <a:lumOff val="55000"/>
                </a:schemeClr>
              </a:gs>
              <a:gs pos="0">
                <a:schemeClr val="accent1">
                  <a:lumMod val="30000"/>
                  <a:lumOff val="70000"/>
                </a:schemeClr>
              </a:gs>
            </a:gsLst>
            <a:lin ang="5400000" scaled="1"/>
          </a:gradFill>
        </p:spPr>
        <p:txBody>
          <a:bodyPr>
            <a:normAutofit/>
          </a:bodyPr>
          <a:lstStyle/>
          <a:p>
            <a:r>
              <a:rPr lang="en-US" dirty="0"/>
              <a:t>Website security </a:t>
            </a:r>
            <a:br>
              <a:rPr lang="en-US" dirty="0"/>
            </a:br>
            <a:r>
              <a:rPr lang="en-US" dirty="0"/>
              <a:t>testing Report</a:t>
            </a:r>
            <a:endParaRPr lang="en-IN" dirty="0"/>
          </a:p>
        </p:txBody>
      </p:sp>
      <p:sp>
        <p:nvSpPr>
          <p:cNvPr id="9" name="Content Placeholder 8">
            <a:extLst>
              <a:ext uri="{FF2B5EF4-FFF2-40B4-BE49-F238E27FC236}">
                <a16:creationId xmlns:a16="http://schemas.microsoft.com/office/drawing/2014/main" id="{9B15A478-F3BB-40B7-90B0-9F8E4DE00096}"/>
              </a:ext>
            </a:extLst>
          </p:cNvPr>
          <p:cNvSpPr>
            <a:spLocks noGrp="1"/>
          </p:cNvSpPr>
          <p:nvPr>
            <p:ph sz="half" idx="1"/>
          </p:nvPr>
        </p:nvSpPr>
        <p:spPr>
          <a:xfrm>
            <a:off x="7389368" y="3429000"/>
            <a:ext cx="3817112" cy="629920"/>
          </a:xfrm>
          <a:gradFill>
            <a:gsLst>
              <a:gs pos="10115">
                <a:srgbClr val="FBDFD6"/>
              </a:gs>
              <a:gs pos="95000">
                <a:srgbClr val="FF0000"/>
              </a:gs>
              <a:gs pos="0">
                <a:srgbClr val="F4AC93"/>
              </a:gs>
              <a:gs pos="0">
                <a:srgbClr val="F6BFAC"/>
              </a:gs>
              <a:gs pos="0">
                <a:schemeClr val="accent1">
                  <a:lumMod val="5000"/>
                  <a:lumOff val="95000"/>
                </a:schemeClr>
              </a:gs>
              <a:gs pos="0">
                <a:srgbClr val="F5B7A1"/>
              </a:gs>
              <a:gs pos="0">
                <a:srgbClr val="F7C7B6"/>
              </a:gs>
              <a:gs pos="0">
                <a:schemeClr val="accent1">
                  <a:lumMod val="45000"/>
                  <a:lumOff val="55000"/>
                </a:schemeClr>
              </a:gs>
              <a:gs pos="1000">
                <a:schemeClr val="accent1">
                  <a:lumMod val="45000"/>
                  <a:lumOff val="55000"/>
                </a:schemeClr>
              </a:gs>
              <a:gs pos="0">
                <a:schemeClr val="accent1">
                  <a:lumMod val="30000"/>
                  <a:lumOff val="70000"/>
                </a:schemeClr>
              </a:gs>
            </a:gsLst>
            <a:lin ang="5400000" scaled="1"/>
          </a:gradFill>
        </p:spPr>
        <p:txBody>
          <a:bodyPr/>
          <a:lstStyle/>
          <a:p>
            <a:pPr marL="0" indent="0">
              <a:buNone/>
            </a:pPr>
            <a:r>
              <a:rPr lang="en-US" dirty="0"/>
              <a:t>VA on testphp.vulnweb.com</a:t>
            </a:r>
            <a:endParaRPr lang="en-IN" dirty="0"/>
          </a:p>
        </p:txBody>
      </p:sp>
      <p:pic>
        <p:nvPicPr>
          <p:cNvPr id="12" name="Content Placeholder 11" descr="Bar chart">
            <a:extLst>
              <a:ext uri="{FF2B5EF4-FFF2-40B4-BE49-F238E27FC236}">
                <a16:creationId xmlns:a16="http://schemas.microsoft.com/office/drawing/2014/main" id="{03FC2448-558E-437F-B82A-B04AAF2F025C}"/>
              </a:ext>
            </a:extLst>
          </p:cNvPr>
          <p:cNvPicPr>
            <a:picLocks noGrp="1" noChangeAspect="1"/>
          </p:cNvPicPr>
          <p:nvPr>
            <p:ph sz="half" idx="2"/>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05248" y="4239767"/>
            <a:ext cx="1834991" cy="1834991"/>
          </a:xfrm>
        </p:spPr>
      </p:pic>
    </p:spTree>
    <p:extLst>
      <p:ext uri="{BB962C8B-B14F-4D97-AF65-F5344CB8AC3E}">
        <p14:creationId xmlns:p14="http://schemas.microsoft.com/office/powerpoint/2010/main" val="22552471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A723F-434D-4C8F-8A09-69D5EBE8CE7F}"/>
              </a:ext>
            </a:extLst>
          </p:cNvPr>
          <p:cNvSpPr>
            <a:spLocks noGrp="1"/>
          </p:cNvSpPr>
          <p:nvPr>
            <p:ph type="title"/>
          </p:nvPr>
        </p:nvSpPr>
        <p:spPr>
          <a:xfrm>
            <a:off x="0" y="0"/>
            <a:ext cx="10058400" cy="1178560"/>
          </a:xfrm>
        </p:spPr>
        <p:txBody>
          <a:bodyPr/>
          <a:lstStyle/>
          <a:p>
            <a:r>
              <a:rPr lang="en-US" dirty="0"/>
              <a:t>Proof of vulnerability detection</a:t>
            </a:r>
            <a:endParaRPr lang="en-IN" dirty="0"/>
          </a:p>
        </p:txBody>
      </p:sp>
      <p:pic>
        <p:nvPicPr>
          <p:cNvPr id="5" name="Content Placeholder 4">
            <a:extLst>
              <a:ext uri="{FF2B5EF4-FFF2-40B4-BE49-F238E27FC236}">
                <a16:creationId xmlns:a16="http://schemas.microsoft.com/office/drawing/2014/main" id="{281F517D-FD04-47C0-81D3-5DBBD172B370}"/>
              </a:ext>
            </a:extLst>
          </p:cNvPr>
          <p:cNvPicPr>
            <a:picLocks noGrp="1" noChangeAspect="1"/>
          </p:cNvPicPr>
          <p:nvPr>
            <p:ph idx="1"/>
          </p:nvPr>
        </p:nvPicPr>
        <p:blipFill>
          <a:blip r:embed="rId2"/>
          <a:stretch>
            <a:fillRect/>
          </a:stretch>
        </p:blipFill>
        <p:spPr>
          <a:xfrm>
            <a:off x="1069975" y="1828800"/>
            <a:ext cx="10058400" cy="3647440"/>
          </a:xfrm>
          <a:ln w="12700">
            <a:solidFill>
              <a:schemeClr val="tx1"/>
            </a:solidFill>
          </a:ln>
        </p:spPr>
      </p:pic>
    </p:spTree>
    <p:extLst>
      <p:ext uri="{BB962C8B-B14F-4D97-AF65-F5344CB8AC3E}">
        <p14:creationId xmlns:p14="http://schemas.microsoft.com/office/powerpoint/2010/main" val="1820068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4126D-AEF0-4CAA-8C05-1292EA7E7330}"/>
              </a:ext>
            </a:extLst>
          </p:cNvPr>
          <p:cNvSpPr>
            <a:spLocks noGrp="1"/>
          </p:cNvSpPr>
          <p:nvPr>
            <p:ph type="title"/>
          </p:nvPr>
        </p:nvSpPr>
        <p:spPr>
          <a:xfrm>
            <a:off x="74428" y="1"/>
            <a:ext cx="7793665" cy="365760"/>
          </a:xfrm>
        </p:spPr>
        <p:txBody>
          <a:bodyPr>
            <a:normAutofit fontScale="90000"/>
          </a:bodyPr>
          <a:lstStyle/>
          <a:p>
            <a:br>
              <a:rPr lang="en-IN" b="1" i="0" dirty="0">
                <a:solidFill>
                  <a:srgbClr val="333333"/>
                </a:solidFill>
                <a:effectLst/>
                <a:latin typeface="Helvetica Neue"/>
              </a:rPr>
            </a:br>
            <a:br>
              <a:rPr lang="en-IN" b="1" i="0" dirty="0">
                <a:solidFill>
                  <a:srgbClr val="333333"/>
                </a:solidFill>
                <a:effectLst/>
                <a:latin typeface="Helvetica Neue"/>
              </a:rPr>
            </a:br>
            <a:r>
              <a:rPr lang="en-IN" sz="2200" b="1" i="0" dirty="0">
                <a:solidFill>
                  <a:srgbClr val="333333"/>
                </a:solidFill>
                <a:effectLst/>
                <a:latin typeface="Times New Roman" panose="02020603050405020304" pitchFamily="18" charset="0"/>
                <a:cs typeface="Times New Roman" panose="02020603050405020304" pitchFamily="18" charset="0"/>
              </a:rPr>
              <a:t>11</a:t>
            </a:r>
            <a:r>
              <a:rPr lang="en-IN" sz="2200" b="1" dirty="0">
                <a:solidFill>
                  <a:srgbClr val="333333"/>
                </a:solidFill>
                <a:latin typeface="Times New Roman" panose="02020603050405020304" pitchFamily="18" charset="0"/>
                <a:cs typeface="Times New Roman" panose="02020603050405020304" pitchFamily="18" charset="0"/>
              </a:rPr>
              <a:t>)</a:t>
            </a:r>
            <a:r>
              <a:rPr lang="en-IN" sz="2200" b="1" i="0" dirty="0">
                <a:solidFill>
                  <a:srgbClr val="333333"/>
                </a:solidFill>
                <a:effectLst/>
                <a:latin typeface="Times New Roman" panose="02020603050405020304" pitchFamily="18" charset="0"/>
                <a:cs typeface="Times New Roman" panose="02020603050405020304" pitchFamily="18" charset="0"/>
              </a:rPr>
              <a:t> PHP 5x&lt; 5.2.2</a:t>
            </a:r>
            <a:r>
              <a:rPr lang="en-IN" sz="2200" b="1" dirty="0">
                <a:solidFill>
                  <a:srgbClr val="333333"/>
                </a:solidFill>
                <a:latin typeface="Times New Roman" panose="02020603050405020304" pitchFamily="18" charset="0"/>
                <a:cs typeface="Times New Roman" panose="02020603050405020304" pitchFamily="18" charset="0"/>
              </a:rPr>
              <a:t> Multiple vulnerabilities</a:t>
            </a:r>
            <a:br>
              <a:rPr lang="en-IN" sz="2900" b="1" i="0" dirty="0">
                <a:solidFill>
                  <a:srgbClr val="333333"/>
                </a:solidFill>
                <a:effectLst/>
                <a:latin typeface="Times New Roman" panose="02020603050405020304" pitchFamily="18" charset="0"/>
                <a:cs typeface="Times New Roman" panose="02020603050405020304" pitchFamily="18" charset="0"/>
              </a:rPr>
            </a:br>
            <a:br>
              <a:rPr lang="en-IN" b="1" i="0" dirty="0">
                <a:solidFill>
                  <a:srgbClr val="333333"/>
                </a:solidFill>
                <a:effectLst/>
                <a:latin typeface="Helvetica Neue"/>
              </a:rPr>
            </a:br>
            <a:endParaRPr lang="en-IN" dirty="0"/>
          </a:p>
        </p:txBody>
      </p:sp>
      <p:graphicFrame>
        <p:nvGraphicFramePr>
          <p:cNvPr id="13" name="Table 13">
            <a:extLst>
              <a:ext uri="{FF2B5EF4-FFF2-40B4-BE49-F238E27FC236}">
                <a16:creationId xmlns:a16="http://schemas.microsoft.com/office/drawing/2014/main" id="{4C78F117-DAE5-46BE-9265-D7BC1B59DF40}"/>
              </a:ext>
            </a:extLst>
          </p:cNvPr>
          <p:cNvGraphicFramePr>
            <a:graphicFrameLocks noGrp="1"/>
          </p:cNvGraphicFramePr>
          <p:nvPr>
            <p:ph idx="1"/>
            <p:extLst>
              <p:ext uri="{D42A27DB-BD31-4B8C-83A1-F6EECF244321}">
                <p14:modId xmlns:p14="http://schemas.microsoft.com/office/powerpoint/2010/main" val="4235237843"/>
              </p:ext>
            </p:extLst>
          </p:nvPr>
        </p:nvGraphicFramePr>
        <p:xfrm>
          <a:off x="152400" y="508001"/>
          <a:ext cx="11623040" cy="1188719"/>
        </p:xfrm>
        <a:graphic>
          <a:graphicData uri="http://schemas.openxmlformats.org/drawingml/2006/table">
            <a:tbl>
              <a:tblPr firstRow="1" bandRow="1">
                <a:tableStyleId>{5C22544A-7EE6-4342-B048-85BDC9FD1C3A}</a:tableStyleId>
              </a:tblPr>
              <a:tblGrid>
                <a:gridCol w="11623040">
                  <a:extLst>
                    <a:ext uri="{9D8B030D-6E8A-4147-A177-3AD203B41FA5}">
                      <a16:colId xmlns:a16="http://schemas.microsoft.com/office/drawing/2014/main" val="3947224784"/>
                    </a:ext>
                  </a:extLst>
                </a:gridCol>
              </a:tblGrid>
              <a:tr h="334135">
                <a:tc>
                  <a:txBody>
                    <a:bodyPr/>
                    <a:lstStyle/>
                    <a:p>
                      <a:r>
                        <a:rPr lang="en-US" baseline="0" dirty="0">
                          <a:solidFill>
                            <a:schemeClr val="tx1"/>
                          </a:solidFill>
                        </a:rPr>
                        <a:t>Observation</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502378585"/>
                  </a:ext>
                </a:extLst>
              </a:tr>
              <a:tr h="822959">
                <a:tc>
                  <a:txBody>
                    <a:bodyPr/>
                    <a:lstStyle/>
                    <a:p>
                      <a:pPr marL="0" indent="0">
                        <a:buFontTx/>
                        <a:buNone/>
                      </a:pPr>
                      <a:r>
                        <a:rPr lang="en-US" sz="1800" b="0" i="0" kern="1200" dirty="0">
                          <a:solidFill>
                            <a:schemeClr val="dk1"/>
                          </a:solidFill>
                          <a:effectLst/>
                          <a:latin typeface="+mn-lt"/>
                          <a:ea typeface="+mn-ea"/>
                          <a:cs typeface="+mn-cs"/>
                        </a:rPr>
                        <a:t>According to its banner, the version of PHP 5.x installed on the remote host is older than 5.2.2. </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32791383"/>
                  </a:ext>
                </a:extLst>
              </a:tr>
            </a:tbl>
          </a:graphicData>
        </a:graphic>
      </p:graphicFrame>
      <p:graphicFrame>
        <p:nvGraphicFramePr>
          <p:cNvPr id="14" name="Table 14">
            <a:extLst>
              <a:ext uri="{FF2B5EF4-FFF2-40B4-BE49-F238E27FC236}">
                <a16:creationId xmlns:a16="http://schemas.microsoft.com/office/drawing/2014/main" id="{4D9E4A05-4281-4347-8BE5-66B121F8E13F}"/>
              </a:ext>
            </a:extLst>
          </p:cNvPr>
          <p:cNvGraphicFramePr>
            <a:graphicFrameLocks noGrp="1"/>
          </p:cNvGraphicFramePr>
          <p:nvPr>
            <p:extLst>
              <p:ext uri="{D42A27DB-BD31-4B8C-83A1-F6EECF244321}">
                <p14:modId xmlns:p14="http://schemas.microsoft.com/office/powerpoint/2010/main" val="1697485382"/>
              </p:ext>
            </p:extLst>
          </p:nvPr>
        </p:nvGraphicFramePr>
        <p:xfrm>
          <a:off x="152400" y="1696720"/>
          <a:ext cx="11623040" cy="365760"/>
        </p:xfrm>
        <a:graphic>
          <a:graphicData uri="http://schemas.openxmlformats.org/drawingml/2006/table">
            <a:tbl>
              <a:tblPr firstRow="1" bandRow="1">
                <a:tableStyleId>{5C22544A-7EE6-4342-B048-85BDC9FD1C3A}</a:tableStyleId>
              </a:tblPr>
              <a:tblGrid>
                <a:gridCol w="2166951">
                  <a:extLst>
                    <a:ext uri="{9D8B030D-6E8A-4147-A177-3AD203B41FA5}">
                      <a16:colId xmlns:a16="http://schemas.microsoft.com/office/drawing/2014/main" val="3092710654"/>
                    </a:ext>
                  </a:extLst>
                </a:gridCol>
                <a:gridCol w="540606">
                  <a:extLst>
                    <a:ext uri="{9D8B030D-6E8A-4147-A177-3AD203B41FA5}">
                      <a16:colId xmlns:a16="http://schemas.microsoft.com/office/drawing/2014/main" val="1324316881"/>
                    </a:ext>
                  </a:extLst>
                </a:gridCol>
                <a:gridCol w="1806117">
                  <a:extLst>
                    <a:ext uri="{9D8B030D-6E8A-4147-A177-3AD203B41FA5}">
                      <a16:colId xmlns:a16="http://schemas.microsoft.com/office/drawing/2014/main" val="2565159919"/>
                    </a:ext>
                  </a:extLst>
                </a:gridCol>
                <a:gridCol w="614326">
                  <a:extLst>
                    <a:ext uri="{9D8B030D-6E8A-4147-A177-3AD203B41FA5}">
                      <a16:colId xmlns:a16="http://schemas.microsoft.com/office/drawing/2014/main" val="3631140609"/>
                    </a:ext>
                  </a:extLst>
                </a:gridCol>
                <a:gridCol w="1916696">
                  <a:extLst>
                    <a:ext uri="{9D8B030D-6E8A-4147-A177-3AD203B41FA5}">
                      <a16:colId xmlns:a16="http://schemas.microsoft.com/office/drawing/2014/main" val="1770981290"/>
                    </a:ext>
                  </a:extLst>
                </a:gridCol>
                <a:gridCol w="552893">
                  <a:extLst>
                    <a:ext uri="{9D8B030D-6E8A-4147-A177-3AD203B41FA5}">
                      <a16:colId xmlns:a16="http://schemas.microsoft.com/office/drawing/2014/main" val="2050343036"/>
                    </a:ext>
                  </a:extLst>
                </a:gridCol>
                <a:gridCol w="1732398">
                  <a:extLst>
                    <a:ext uri="{9D8B030D-6E8A-4147-A177-3AD203B41FA5}">
                      <a16:colId xmlns:a16="http://schemas.microsoft.com/office/drawing/2014/main" val="2067942846"/>
                    </a:ext>
                  </a:extLst>
                </a:gridCol>
                <a:gridCol w="528320">
                  <a:extLst>
                    <a:ext uri="{9D8B030D-6E8A-4147-A177-3AD203B41FA5}">
                      <a16:colId xmlns:a16="http://schemas.microsoft.com/office/drawing/2014/main" val="1742857350"/>
                    </a:ext>
                  </a:extLst>
                </a:gridCol>
                <a:gridCol w="1764733">
                  <a:extLst>
                    <a:ext uri="{9D8B030D-6E8A-4147-A177-3AD203B41FA5}">
                      <a16:colId xmlns:a16="http://schemas.microsoft.com/office/drawing/2014/main" val="2980253927"/>
                    </a:ext>
                  </a:extLst>
                </a:gridCol>
              </a:tblGrid>
              <a:tr h="0">
                <a:tc>
                  <a:txBody>
                    <a:bodyPr/>
                    <a:lstStyle/>
                    <a:p>
                      <a:r>
                        <a:rPr lang="en-US" baseline="0" dirty="0">
                          <a:solidFill>
                            <a:schemeClr val="tx1"/>
                          </a:solidFill>
                        </a:rPr>
                        <a:t>Risk</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Critical</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00"/>
                    </a:solidFill>
                  </a:tcPr>
                </a:tc>
                <a:tc>
                  <a:txBody>
                    <a:bodyPr/>
                    <a:lstStyle/>
                    <a:p>
                      <a:r>
                        <a:rPr lang="en-US" baseline="0" dirty="0">
                          <a:solidFill>
                            <a:schemeClr val="tx1"/>
                          </a:solidFill>
                        </a:rPr>
                        <a:t>High</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Medium</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Low</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4185177"/>
                  </a:ext>
                </a:extLst>
              </a:tr>
            </a:tbl>
          </a:graphicData>
        </a:graphic>
      </p:graphicFrame>
      <p:graphicFrame>
        <p:nvGraphicFramePr>
          <p:cNvPr id="15" name="Table 15">
            <a:extLst>
              <a:ext uri="{FF2B5EF4-FFF2-40B4-BE49-F238E27FC236}">
                <a16:creationId xmlns:a16="http://schemas.microsoft.com/office/drawing/2014/main" id="{DBDB0BDA-7716-4C60-A1AD-FCEFA443DDDE}"/>
              </a:ext>
            </a:extLst>
          </p:cNvPr>
          <p:cNvGraphicFramePr>
            <a:graphicFrameLocks noGrp="1"/>
          </p:cNvGraphicFramePr>
          <p:nvPr>
            <p:extLst>
              <p:ext uri="{D42A27DB-BD31-4B8C-83A1-F6EECF244321}">
                <p14:modId xmlns:p14="http://schemas.microsoft.com/office/powerpoint/2010/main" val="2317426594"/>
              </p:ext>
            </p:extLst>
          </p:nvPr>
        </p:nvGraphicFramePr>
        <p:xfrm>
          <a:off x="152400" y="2062480"/>
          <a:ext cx="11623040" cy="4267200"/>
        </p:xfrm>
        <a:graphic>
          <a:graphicData uri="http://schemas.openxmlformats.org/drawingml/2006/table">
            <a:tbl>
              <a:tblPr firstRow="1" bandRow="1">
                <a:tableStyleId>{5C22544A-7EE6-4342-B048-85BDC9FD1C3A}</a:tableStyleId>
              </a:tblPr>
              <a:tblGrid>
                <a:gridCol w="11623040">
                  <a:extLst>
                    <a:ext uri="{9D8B030D-6E8A-4147-A177-3AD203B41FA5}">
                      <a16:colId xmlns:a16="http://schemas.microsoft.com/office/drawing/2014/main" val="3496989527"/>
                    </a:ext>
                  </a:extLst>
                </a:gridCol>
              </a:tblGrid>
              <a:tr h="2184400">
                <a:tc>
                  <a:txBody>
                    <a:bodyPr/>
                    <a:lstStyle/>
                    <a:p>
                      <a:r>
                        <a:rPr lang="en-US" sz="1800" b="0" i="0" kern="1200" dirty="0">
                          <a:solidFill>
                            <a:schemeClr val="dk1"/>
                          </a:solidFill>
                          <a:effectLst/>
                          <a:latin typeface="+mn-lt"/>
                          <a:ea typeface="+mn-ea"/>
                          <a:cs typeface="+mn-cs"/>
                        </a:rPr>
                        <a:t>It is, therefore, affected by multiple vulnerabilities:</a:t>
                      </a:r>
                      <a:br>
                        <a:rPr lang="en-US" dirty="0"/>
                      </a:br>
                      <a:r>
                        <a:rPr lang="en-US" sz="1800" b="0" i="0" kern="1200" dirty="0">
                          <a:solidFill>
                            <a:schemeClr val="dk1"/>
                          </a:solidFill>
                          <a:effectLst/>
                          <a:latin typeface="+mn-lt"/>
                          <a:ea typeface="+mn-ea"/>
                          <a:cs typeface="+mn-cs"/>
                        </a:rPr>
                        <a:t>- A heap-based buffer overflow vulnerability was found in PHP's </a:t>
                      </a:r>
                      <a:r>
                        <a:rPr lang="en-US" sz="1800" b="0" i="0" kern="1200" dirty="0" err="1">
                          <a:solidFill>
                            <a:schemeClr val="dk1"/>
                          </a:solidFill>
                          <a:effectLst/>
                          <a:latin typeface="+mn-lt"/>
                          <a:ea typeface="+mn-ea"/>
                          <a:cs typeface="+mn-cs"/>
                        </a:rPr>
                        <a:t>gd</a:t>
                      </a:r>
                      <a:r>
                        <a:rPr lang="en-US" sz="1800" b="0" i="0" kern="1200" dirty="0">
                          <a:solidFill>
                            <a:schemeClr val="dk1"/>
                          </a:solidFill>
                          <a:effectLst/>
                          <a:latin typeface="+mn-lt"/>
                          <a:ea typeface="+mn-ea"/>
                          <a:cs typeface="+mn-cs"/>
                        </a:rPr>
                        <a:t> extension. A script that could be forced to process WBMP images from an untrusted source could result in arbitrary code execution. (CVE-2007-1001)</a:t>
                      </a:r>
                      <a:br>
                        <a:rPr lang="en-US" dirty="0"/>
                      </a:br>
                      <a:r>
                        <a:rPr lang="en-US" sz="1800" b="0" i="0" kern="1200" dirty="0">
                          <a:solidFill>
                            <a:schemeClr val="dk1"/>
                          </a:solidFill>
                          <a:effectLst/>
                          <a:latin typeface="+mn-lt"/>
                          <a:ea typeface="+mn-ea"/>
                          <a:cs typeface="+mn-cs"/>
                        </a:rPr>
                        <a:t>- A vulnerability in the way the </a:t>
                      </a:r>
                      <a:r>
                        <a:rPr lang="en-US" sz="1800" b="0" i="0" kern="1200" dirty="0" err="1">
                          <a:solidFill>
                            <a:schemeClr val="dk1"/>
                          </a:solidFill>
                          <a:effectLst/>
                          <a:latin typeface="+mn-lt"/>
                          <a:ea typeface="+mn-ea"/>
                          <a:cs typeface="+mn-cs"/>
                        </a:rPr>
                        <a:t>mbstring</a:t>
                      </a:r>
                      <a:r>
                        <a:rPr lang="en-US" sz="1800" b="0" i="0" kern="1200" dirty="0">
                          <a:solidFill>
                            <a:schemeClr val="dk1"/>
                          </a:solidFill>
                          <a:effectLst/>
                          <a:latin typeface="+mn-lt"/>
                          <a:ea typeface="+mn-ea"/>
                          <a:cs typeface="+mn-cs"/>
                        </a:rPr>
                        <a:t> extension </a:t>
                      </a:r>
                      <a:r>
                        <a:rPr lang="en-US" sz="1800" b="0" i="0" kern="1200" dirty="0" err="1">
                          <a:solidFill>
                            <a:schemeClr val="dk1"/>
                          </a:solidFill>
                          <a:effectLst/>
                          <a:latin typeface="+mn-lt"/>
                          <a:ea typeface="+mn-ea"/>
                          <a:cs typeface="+mn-cs"/>
                        </a:rPr>
                        <a:t>setglobal</a:t>
                      </a:r>
                      <a:r>
                        <a:rPr lang="en-US" sz="1800" b="0" i="0" kern="1200" dirty="0">
                          <a:solidFill>
                            <a:schemeClr val="dk1"/>
                          </a:solidFill>
                          <a:effectLst/>
                          <a:latin typeface="+mn-lt"/>
                          <a:ea typeface="+mn-ea"/>
                          <a:cs typeface="+mn-cs"/>
                        </a:rPr>
                        <a:t> variables was discovered where a script using the </a:t>
                      </a:r>
                      <a:r>
                        <a:rPr lang="en-US" sz="1800" b="0" i="0" kern="1200" dirty="0" err="1">
                          <a:solidFill>
                            <a:schemeClr val="dk1"/>
                          </a:solidFill>
                          <a:effectLst/>
                          <a:latin typeface="+mn-lt"/>
                          <a:ea typeface="+mn-ea"/>
                          <a:cs typeface="+mn-cs"/>
                        </a:rPr>
                        <a:t>mb_parse_str</a:t>
                      </a:r>
                      <a:r>
                        <a:rPr lang="en-US" sz="1800" b="0" i="0" kern="1200" dirty="0">
                          <a:solidFill>
                            <a:schemeClr val="dk1"/>
                          </a:solidFill>
                          <a:effectLst/>
                          <a:latin typeface="+mn-lt"/>
                          <a:ea typeface="+mn-ea"/>
                          <a:cs typeface="+mn-cs"/>
                        </a:rPr>
                        <a:t>() function to set global variables could be forced to </a:t>
                      </a:r>
                      <a:r>
                        <a:rPr lang="en-US" sz="1800" b="0" i="0" kern="1200" dirty="0" err="1">
                          <a:solidFill>
                            <a:schemeClr val="dk1"/>
                          </a:solidFill>
                          <a:effectLst/>
                          <a:latin typeface="+mn-lt"/>
                          <a:ea typeface="+mn-ea"/>
                          <a:cs typeface="+mn-cs"/>
                        </a:rPr>
                        <a:t>to</a:t>
                      </a:r>
                      <a:r>
                        <a:rPr lang="en-US" sz="1800" b="0" i="0" kern="1200" dirty="0">
                          <a:solidFill>
                            <a:schemeClr val="dk1"/>
                          </a:solidFill>
                          <a:effectLst/>
                          <a:latin typeface="+mn-lt"/>
                          <a:ea typeface="+mn-ea"/>
                          <a:cs typeface="+mn-cs"/>
                        </a:rPr>
                        <a:t> enable the </a:t>
                      </a:r>
                      <a:r>
                        <a:rPr lang="en-US" sz="1800" b="0" i="0" kern="1200" dirty="0" err="1">
                          <a:solidFill>
                            <a:schemeClr val="dk1"/>
                          </a:solidFill>
                          <a:effectLst/>
                          <a:latin typeface="+mn-lt"/>
                          <a:ea typeface="+mn-ea"/>
                          <a:cs typeface="+mn-cs"/>
                        </a:rPr>
                        <a:t>register_globals</a:t>
                      </a:r>
                      <a:r>
                        <a:rPr lang="en-US" sz="1800" b="0" i="0" kern="1200" dirty="0">
                          <a:solidFill>
                            <a:schemeClr val="dk1"/>
                          </a:solidFill>
                          <a:effectLst/>
                          <a:latin typeface="+mn-lt"/>
                          <a:ea typeface="+mn-ea"/>
                          <a:cs typeface="+mn-cs"/>
                        </a:rPr>
                        <a:t> configuration option, possibly resulting in global variable injection. (CVE-2007-1583)</a:t>
                      </a:r>
                      <a:br>
                        <a:rPr lang="en-US" dirty="0"/>
                      </a:br>
                      <a:r>
                        <a:rPr lang="en-US" sz="1800" b="0" i="0" kern="1200" dirty="0">
                          <a:solidFill>
                            <a:schemeClr val="dk1"/>
                          </a:solidFill>
                          <a:effectLst/>
                          <a:latin typeface="+mn-lt"/>
                          <a:ea typeface="+mn-ea"/>
                          <a:cs typeface="+mn-cs"/>
                        </a:rPr>
                        <a:t>- A context-dependent attacker could read portions of heap memory by executing certain scripts with a serialized data input string beginning with 'S:', which did not properly track the number of input bytes being processed. (CVE-2007-1649)</a:t>
                      </a:r>
                      <a:br>
                        <a:rPr lang="en-US" dirty="0"/>
                      </a:br>
                      <a:r>
                        <a:rPr lang="en-US" sz="1800" b="0" i="0" kern="1200" dirty="0">
                          <a:solidFill>
                            <a:schemeClr val="dk1"/>
                          </a:solidFill>
                          <a:effectLst/>
                          <a:latin typeface="+mn-lt"/>
                          <a:ea typeface="+mn-ea"/>
                          <a:cs typeface="+mn-cs"/>
                        </a:rPr>
                        <a:t>- A vulnerability in how PHP's mail() function processed email messages, truncating potentially important information after the first ASCIIZ (\0) byte.</a:t>
                      </a:r>
                      <a:br>
                        <a:rPr lang="en-US" dirty="0"/>
                      </a:br>
                      <a:r>
                        <a:rPr lang="en-US" sz="1800" b="0" i="0" kern="1200" dirty="0">
                          <a:solidFill>
                            <a:schemeClr val="dk1"/>
                          </a:solidFill>
                          <a:effectLst/>
                          <a:latin typeface="+mn-lt"/>
                          <a:ea typeface="+mn-ea"/>
                          <a:cs typeface="+mn-cs"/>
                        </a:rPr>
                        <a:t>(CVE-2007-1717)</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53857337"/>
                  </a:ext>
                </a:extLst>
              </a:tr>
              <a:tr h="329729">
                <a:tc>
                  <a:txBody>
                    <a:bodyPr/>
                    <a:lstStyle/>
                    <a:p>
                      <a:r>
                        <a:rPr lang="en-US" dirty="0"/>
                        <a:t>Recommendations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5445207"/>
                  </a:ext>
                </a:extLst>
              </a:tr>
              <a:tr h="518160">
                <a:tc>
                  <a:txBody>
                    <a:bodyPr/>
                    <a:lstStyle/>
                    <a:p>
                      <a:r>
                        <a:rPr lang="en-US" sz="1800" b="0" i="0" kern="1200" dirty="0">
                          <a:solidFill>
                            <a:schemeClr val="dk1"/>
                          </a:solidFill>
                          <a:effectLst/>
                          <a:latin typeface="+mn-lt"/>
                          <a:ea typeface="+mn-ea"/>
                          <a:cs typeface="+mn-cs"/>
                        </a:rPr>
                        <a:t>Upgrade to PHP version 5.2.2 or later.</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4146311"/>
                  </a:ext>
                </a:extLst>
              </a:tr>
            </a:tbl>
          </a:graphicData>
        </a:graphic>
      </p:graphicFrame>
    </p:spTree>
    <p:extLst>
      <p:ext uri="{BB962C8B-B14F-4D97-AF65-F5344CB8AC3E}">
        <p14:creationId xmlns:p14="http://schemas.microsoft.com/office/powerpoint/2010/main" val="34914490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14A5F-30BD-46A6-A43D-A23B932869FD}"/>
              </a:ext>
            </a:extLst>
          </p:cNvPr>
          <p:cNvSpPr>
            <a:spLocks noGrp="1"/>
          </p:cNvSpPr>
          <p:nvPr>
            <p:ph type="title"/>
          </p:nvPr>
        </p:nvSpPr>
        <p:spPr>
          <a:xfrm>
            <a:off x="-40640" y="0"/>
            <a:ext cx="10058400" cy="1158240"/>
          </a:xfrm>
        </p:spPr>
        <p:txBody>
          <a:bodyPr/>
          <a:lstStyle/>
          <a:p>
            <a:r>
              <a:rPr lang="en-US" dirty="0"/>
              <a:t>Proof of vulnerability detection</a:t>
            </a:r>
            <a:endParaRPr lang="en-IN" dirty="0"/>
          </a:p>
        </p:txBody>
      </p:sp>
      <p:pic>
        <p:nvPicPr>
          <p:cNvPr id="5" name="Content Placeholder 4">
            <a:extLst>
              <a:ext uri="{FF2B5EF4-FFF2-40B4-BE49-F238E27FC236}">
                <a16:creationId xmlns:a16="http://schemas.microsoft.com/office/drawing/2014/main" id="{CECE0FC6-EF32-4BB1-B5E1-35EFA2FDE203}"/>
              </a:ext>
            </a:extLst>
          </p:cNvPr>
          <p:cNvPicPr>
            <a:picLocks noGrp="1" noChangeAspect="1"/>
          </p:cNvPicPr>
          <p:nvPr>
            <p:ph idx="1"/>
          </p:nvPr>
        </p:nvPicPr>
        <p:blipFill>
          <a:blip r:embed="rId2"/>
          <a:stretch>
            <a:fillRect/>
          </a:stretch>
        </p:blipFill>
        <p:spPr>
          <a:xfrm>
            <a:off x="1084262" y="1798320"/>
            <a:ext cx="10029825" cy="3448367"/>
          </a:xfrm>
          <a:ln w="12700">
            <a:solidFill>
              <a:schemeClr val="tx1"/>
            </a:solidFill>
          </a:ln>
        </p:spPr>
      </p:pic>
    </p:spTree>
    <p:extLst>
      <p:ext uri="{BB962C8B-B14F-4D97-AF65-F5344CB8AC3E}">
        <p14:creationId xmlns:p14="http://schemas.microsoft.com/office/powerpoint/2010/main" val="15147377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4126D-AEF0-4CAA-8C05-1292EA7E7330}"/>
              </a:ext>
            </a:extLst>
          </p:cNvPr>
          <p:cNvSpPr>
            <a:spLocks noGrp="1"/>
          </p:cNvSpPr>
          <p:nvPr>
            <p:ph type="title"/>
          </p:nvPr>
        </p:nvSpPr>
        <p:spPr>
          <a:xfrm>
            <a:off x="74428" y="1"/>
            <a:ext cx="7793665" cy="365760"/>
          </a:xfrm>
        </p:spPr>
        <p:txBody>
          <a:bodyPr>
            <a:normAutofit fontScale="90000"/>
          </a:bodyPr>
          <a:lstStyle/>
          <a:p>
            <a:br>
              <a:rPr lang="en-IN" b="1" i="0" dirty="0">
                <a:solidFill>
                  <a:srgbClr val="333333"/>
                </a:solidFill>
                <a:effectLst/>
                <a:latin typeface="Helvetica Neue"/>
              </a:rPr>
            </a:br>
            <a:br>
              <a:rPr lang="en-IN" b="1" i="0" dirty="0">
                <a:solidFill>
                  <a:srgbClr val="333333"/>
                </a:solidFill>
                <a:effectLst/>
                <a:latin typeface="Helvetica Neue"/>
              </a:rPr>
            </a:br>
            <a:r>
              <a:rPr lang="en-IN" sz="2200" b="1" i="0" dirty="0">
                <a:solidFill>
                  <a:srgbClr val="333333"/>
                </a:solidFill>
                <a:effectLst/>
                <a:latin typeface="Times New Roman" panose="02020603050405020304" pitchFamily="18" charset="0"/>
                <a:cs typeface="Times New Roman" panose="02020603050405020304" pitchFamily="18" charset="0"/>
              </a:rPr>
              <a:t>12</a:t>
            </a:r>
            <a:r>
              <a:rPr lang="en-IN" sz="2200" b="1" dirty="0">
                <a:solidFill>
                  <a:srgbClr val="333333"/>
                </a:solidFill>
                <a:latin typeface="Times New Roman" panose="02020603050405020304" pitchFamily="18" charset="0"/>
                <a:cs typeface="Times New Roman" panose="02020603050405020304" pitchFamily="18" charset="0"/>
              </a:rPr>
              <a:t>)</a:t>
            </a:r>
            <a:r>
              <a:rPr lang="en-IN" sz="2200" b="1" i="0" dirty="0">
                <a:solidFill>
                  <a:srgbClr val="333333"/>
                </a:solidFill>
                <a:effectLst/>
                <a:latin typeface="Times New Roman" panose="02020603050405020304" pitchFamily="18" charset="0"/>
                <a:cs typeface="Times New Roman" panose="02020603050405020304" pitchFamily="18" charset="0"/>
              </a:rPr>
              <a:t> PHP &lt; 5.2.10</a:t>
            </a:r>
            <a:r>
              <a:rPr lang="en-IN" sz="2200" b="1" dirty="0">
                <a:solidFill>
                  <a:srgbClr val="333333"/>
                </a:solidFill>
                <a:latin typeface="Times New Roman" panose="02020603050405020304" pitchFamily="18" charset="0"/>
                <a:cs typeface="Times New Roman" panose="02020603050405020304" pitchFamily="18" charset="0"/>
              </a:rPr>
              <a:t> Multiple vulnerabilities</a:t>
            </a:r>
            <a:br>
              <a:rPr lang="en-IN" sz="2900" b="1" i="0" dirty="0">
                <a:solidFill>
                  <a:srgbClr val="333333"/>
                </a:solidFill>
                <a:effectLst/>
                <a:latin typeface="Times New Roman" panose="02020603050405020304" pitchFamily="18" charset="0"/>
                <a:cs typeface="Times New Roman" panose="02020603050405020304" pitchFamily="18" charset="0"/>
              </a:rPr>
            </a:br>
            <a:br>
              <a:rPr lang="en-IN" b="1" i="0" dirty="0">
                <a:solidFill>
                  <a:srgbClr val="333333"/>
                </a:solidFill>
                <a:effectLst/>
                <a:latin typeface="Helvetica Neue"/>
              </a:rPr>
            </a:br>
            <a:endParaRPr lang="en-IN" dirty="0"/>
          </a:p>
        </p:txBody>
      </p:sp>
      <p:graphicFrame>
        <p:nvGraphicFramePr>
          <p:cNvPr id="13" name="Table 13">
            <a:extLst>
              <a:ext uri="{FF2B5EF4-FFF2-40B4-BE49-F238E27FC236}">
                <a16:creationId xmlns:a16="http://schemas.microsoft.com/office/drawing/2014/main" id="{4C78F117-DAE5-46BE-9265-D7BC1B59DF40}"/>
              </a:ext>
            </a:extLst>
          </p:cNvPr>
          <p:cNvGraphicFramePr>
            <a:graphicFrameLocks noGrp="1"/>
          </p:cNvGraphicFramePr>
          <p:nvPr>
            <p:ph idx="1"/>
            <p:extLst>
              <p:ext uri="{D42A27DB-BD31-4B8C-83A1-F6EECF244321}">
                <p14:modId xmlns:p14="http://schemas.microsoft.com/office/powerpoint/2010/main" val="1395962436"/>
              </p:ext>
            </p:extLst>
          </p:nvPr>
        </p:nvGraphicFramePr>
        <p:xfrm>
          <a:off x="152400" y="557790"/>
          <a:ext cx="11785600" cy="2089077"/>
        </p:xfrm>
        <a:graphic>
          <a:graphicData uri="http://schemas.openxmlformats.org/drawingml/2006/table">
            <a:tbl>
              <a:tblPr firstRow="1" bandRow="1">
                <a:tableStyleId>{5C22544A-7EE6-4342-B048-85BDC9FD1C3A}</a:tableStyleId>
              </a:tblPr>
              <a:tblGrid>
                <a:gridCol w="11785600">
                  <a:extLst>
                    <a:ext uri="{9D8B030D-6E8A-4147-A177-3AD203B41FA5}">
                      <a16:colId xmlns:a16="http://schemas.microsoft.com/office/drawing/2014/main" val="3947224784"/>
                    </a:ext>
                  </a:extLst>
                </a:gridCol>
              </a:tblGrid>
              <a:tr h="334135">
                <a:tc>
                  <a:txBody>
                    <a:bodyPr/>
                    <a:lstStyle/>
                    <a:p>
                      <a:r>
                        <a:rPr lang="en-US" baseline="0" dirty="0">
                          <a:solidFill>
                            <a:schemeClr val="tx1"/>
                          </a:solidFill>
                        </a:rPr>
                        <a:t>Observation</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502378585"/>
                  </a:ext>
                </a:extLst>
              </a:tr>
              <a:tr h="1723317">
                <a:tc>
                  <a:txBody>
                    <a:bodyPr/>
                    <a:lstStyle/>
                    <a:p>
                      <a:pPr marL="0" indent="0">
                        <a:buFontTx/>
                        <a:buNone/>
                      </a:pPr>
                      <a:r>
                        <a:rPr lang="en-US" sz="1800" b="0" i="0" kern="1200" dirty="0">
                          <a:solidFill>
                            <a:schemeClr val="dk1"/>
                          </a:solidFill>
                          <a:effectLst/>
                          <a:latin typeface="+mn-lt"/>
                          <a:ea typeface="+mn-ea"/>
                          <a:cs typeface="+mn-cs"/>
                        </a:rPr>
                        <a:t>According to its banner, the version of PHP installed on the remote host is older than 5.2.10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32791383"/>
                  </a:ext>
                </a:extLst>
              </a:tr>
            </a:tbl>
          </a:graphicData>
        </a:graphic>
      </p:graphicFrame>
      <p:graphicFrame>
        <p:nvGraphicFramePr>
          <p:cNvPr id="14" name="Table 14">
            <a:extLst>
              <a:ext uri="{FF2B5EF4-FFF2-40B4-BE49-F238E27FC236}">
                <a16:creationId xmlns:a16="http://schemas.microsoft.com/office/drawing/2014/main" id="{4D9E4A05-4281-4347-8BE5-66B121F8E13F}"/>
              </a:ext>
            </a:extLst>
          </p:cNvPr>
          <p:cNvGraphicFramePr>
            <a:graphicFrameLocks noGrp="1"/>
          </p:cNvGraphicFramePr>
          <p:nvPr>
            <p:extLst>
              <p:ext uri="{D42A27DB-BD31-4B8C-83A1-F6EECF244321}">
                <p14:modId xmlns:p14="http://schemas.microsoft.com/office/powerpoint/2010/main" val="201850758"/>
              </p:ext>
            </p:extLst>
          </p:nvPr>
        </p:nvGraphicFramePr>
        <p:xfrm>
          <a:off x="152398" y="2656016"/>
          <a:ext cx="11785602" cy="365760"/>
        </p:xfrm>
        <a:graphic>
          <a:graphicData uri="http://schemas.openxmlformats.org/drawingml/2006/table">
            <a:tbl>
              <a:tblPr firstRow="1" bandRow="1">
                <a:tableStyleId>{5C22544A-7EE6-4342-B048-85BDC9FD1C3A}</a:tableStyleId>
              </a:tblPr>
              <a:tblGrid>
                <a:gridCol w="2197258">
                  <a:extLst>
                    <a:ext uri="{9D8B030D-6E8A-4147-A177-3AD203B41FA5}">
                      <a16:colId xmlns:a16="http://schemas.microsoft.com/office/drawing/2014/main" val="3092710654"/>
                    </a:ext>
                  </a:extLst>
                </a:gridCol>
                <a:gridCol w="548167">
                  <a:extLst>
                    <a:ext uri="{9D8B030D-6E8A-4147-A177-3AD203B41FA5}">
                      <a16:colId xmlns:a16="http://schemas.microsoft.com/office/drawing/2014/main" val="1324316881"/>
                    </a:ext>
                  </a:extLst>
                </a:gridCol>
                <a:gridCol w="1831378">
                  <a:extLst>
                    <a:ext uri="{9D8B030D-6E8A-4147-A177-3AD203B41FA5}">
                      <a16:colId xmlns:a16="http://schemas.microsoft.com/office/drawing/2014/main" val="2565159919"/>
                    </a:ext>
                  </a:extLst>
                </a:gridCol>
                <a:gridCol w="622918">
                  <a:extLst>
                    <a:ext uri="{9D8B030D-6E8A-4147-A177-3AD203B41FA5}">
                      <a16:colId xmlns:a16="http://schemas.microsoft.com/office/drawing/2014/main" val="3631140609"/>
                    </a:ext>
                  </a:extLst>
                </a:gridCol>
                <a:gridCol w="1943503">
                  <a:extLst>
                    <a:ext uri="{9D8B030D-6E8A-4147-A177-3AD203B41FA5}">
                      <a16:colId xmlns:a16="http://schemas.microsoft.com/office/drawing/2014/main" val="1770981290"/>
                    </a:ext>
                  </a:extLst>
                </a:gridCol>
                <a:gridCol w="560626">
                  <a:extLst>
                    <a:ext uri="{9D8B030D-6E8A-4147-A177-3AD203B41FA5}">
                      <a16:colId xmlns:a16="http://schemas.microsoft.com/office/drawing/2014/main" val="2050343036"/>
                    </a:ext>
                  </a:extLst>
                </a:gridCol>
                <a:gridCol w="1756628">
                  <a:extLst>
                    <a:ext uri="{9D8B030D-6E8A-4147-A177-3AD203B41FA5}">
                      <a16:colId xmlns:a16="http://schemas.microsoft.com/office/drawing/2014/main" val="2067942846"/>
                    </a:ext>
                  </a:extLst>
                </a:gridCol>
                <a:gridCol w="535709">
                  <a:extLst>
                    <a:ext uri="{9D8B030D-6E8A-4147-A177-3AD203B41FA5}">
                      <a16:colId xmlns:a16="http://schemas.microsoft.com/office/drawing/2014/main" val="1742857350"/>
                    </a:ext>
                  </a:extLst>
                </a:gridCol>
                <a:gridCol w="1789415">
                  <a:extLst>
                    <a:ext uri="{9D8B030D-6E8A-4147-A177-3AD203B41FA5}">
                      <a16:colId xmlns:a16="http://schemas.microsoft.com/office/drawing/2014/main" val="2980253927"/>
                    </a:ext>
                  </a:extLst>
                </a:gridCol>
              </a:tblGrid>
              <a:tr h="0">
                <a:tc>
                  <a:txBody>
                    <a:bodyPr/>
                    <a:lstStyle/>
                    <a:p>
                      <a:r>
                        <a:rPr lang="en-US" baseline="0" dirty="0">
                          <a:solidFill>
                            <a:schemeClr val="tx1"/>
                          </a:solidFill>
                        </a:rPr>
                        <a:t>Risk</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Critical</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High</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US" baseline="0" dirty="0">
                          <a:solidFill>
                            <a:schemeClr val="tx1"/>
                          </a:solidFill>
                        </a:rPr>
                        <a:t>Medium</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Low</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4185177"/>
                  </a:ext>
                </a:extLst>
              </a:tr>
            </a:tbl>
          </a:graphicData>
        </a:graphic>
      </p:graphicFrame>
      <p:graphicFrame>
        <p:nvGraphicFramePr>
          <p:cNvPr id="15" name="Table 15">
            <a:extLst>
              <a:ext uri="{FF2B5EF4-FFF2-40B4-BE49-F238E27FC236}">
                <a16:creationId xmlns:a16="http://schemas.microsoft.com/office/drawing/2014/main" id="{DBDB0BDA-7716-4C60-A1AD-FCEFA443DDDE}"/>
              </a:ext>
            </a:extLst>
          </p:cNvPr>
          <p:cNvGraphicFramePr>
            <a:graphicFrameLocks noGrp="1"/>
          </p:cNvGraphicFramePr>
          <p:nvPr>
            <p:extLst>
              <p:ext uri="{D42A27DB-BD31-4B8C-83A1-F6EECF244321}">
                <p14:modId xmlns:p14="http://schemas.microsoft.com/office/powerpoint/2010/main" val="2590746987"/>
              </p:ext>
            </p:extLst>
          </p:nvPr>
        </p:nvGraphicFramePr>
        <p:xfrm>
          <a:off x="152400" y="3030925"/>
          <a:ext cx="11785600" cy="3463950"/>
        </p:xfrm>
        <a:graphic>
          <a:graphicData uri="http://schemas.openxmlformats.org/drawingml/2006/table">
            <a:tbl>
              <a:tblPr firstRow="1" bandRow="1">
                <a:tableStyleId>{5C22544A-7EE6-4342-B048-85BDC9FD1C3A}</a:tableStyleId>
              </a:tblPr>
              <a:tblGrid>
                <a:gridCol w="11785600">
                  <a:extLst>
                    <a:ext uri="{9D8B030D-6E8A-4147-A177-3AD203B41FA5}">
                      <a16:colId xmlns:a16="http://schemas.microsoft.com/office/drawing/2014/main" val="3496989527"/>
                    </a:ext>
                  </a:extLst>
                </a:gridCol>
              </a:tblGrid>
              <a:tr h="936290">
                <a:tc>
                  <a:txBody>
                    <a:bodyPr/>
                    <a:lstStyle/>
                    <a:p>
                      <a:r>
                        <a:rPr lang="en-US" sz="1800" b="0" i="0" kern="1200" dirty="0">
                          <a:solidFill>
                            <a:schemeClr val="dk1"/>
                          </a:solidFill>
                          <a:effectLst/>
                          <a:latin typeface="+mn-lt"/>
                          <a:ea typeface="+mn-ea"/>
                          <a:cs typeface="+mn-cs"/>
                        </a:rPr>
                        <a:t>. Such versions are reportedly affected by multiple vulnerabilities :</a:t>
                      </a:r>
                      <a:br>
                        <a:rPr lang="en-US" dirty="0"/>
                      </a:br>
                      <a:br>
                        <a:rPr lang="en-US" dirty="0"/>
                      </a:br>
                      <a:r>
                        <a:rPr lang="en-US" sz="1800" b="0" i="0" kern="1200" dirty="0">
                          <a:solidFill>
                            <a:schemeClr val="dk1"/>
                          </a:solidFill>
                          <a:effectLst/>
                          <a:latin typeface="+mn-lt"/>
                          <a:ea typeface="+mn-ea"/>
                          <a:cs typeface="+mn-cs"/>
                        </a:rPr>
                        <a:t>- Sufficient checks are not performed on fields reserved for offsets in function '</a:t>
                      </a:r>
                      <a:r>
                        <a:rPr lang="en-US" sz="1800" b="0" i="0" kern="1200" dirty="0" err="1">
                          <a:solidFill>
                            <a:schemeClr val="dk1"/>
                          </a:solidFill>
                          <a:effectLst/>
                          <a:latin typeface="+mn-lt"/>
                          <a:ea typeface="+mn-ea"/>
                          <a:cs typeface="+mn-cs"/>
                        </a:rPr>
                        <a:t>exif_read_data</a:t>
                      </a:r>
                      <a:r>
                        <a:rPr lang="en-US" sz="1800" b="0" i="0" kern="1200" dirty="0">
                          <a:solidFill>
                            <a:schemeClr val="dk1"/>
                          </a:solidFill>
                          <a:effectLst/>
                          <a:latin typeface="+mn-lt"/>
                          <a:ea typeface="+mn-ea"/>
                          <a:cs typeface="+mn-cs"/>
                        </a:rPr>
                        <a:t>()'. Successful exploitation of this issue could result in a denial of service condition. (bug 48378)</a:t>
                      </a:r>
                      <a:br>
                        <a:rPr lang="en-US" dirty="0"/>
                      </a:br>
                      <a:br>
                        <a:rPr lang="en-US" dirty="0"/>
                      </a:br>
                      <a:r>
                        <a:rPr lang="en-US" sz="1800" b="0" i="0" kern="1200" dirty="0">
                          <a:solidFill>
                            <a:schemeClr val="dk1"/>
                          </a:solidFill>
                          <a:effectLst/>
                          <a:latin typeface="+mn-lt"/>
                          <a:ea typeface="+mn-ea"/>
                          <a:cs typeface="+mn-cs"/>
                        </a:rPr>
                        <a:t>- Provided '</a:t>
                      </a:r>
                      <a:r>
                        <a:rPr lang="en-US" sz="1800" b="0" i="0" kern="1200" dirty="0" err="1">
                          <a:solidFill>
                            <a:schemeClr val="dk1"/>
                          </a:solidFill>
                          <a:effectLst/>
                          <a:latin typeface="+mn-lt"/>
                          <a:ea typeface="+mn-ea"/>
                          <a:cs typeface="+mn-cs"/>
                        </a:rPr>
                        <a:t>safe_mode_exec_dir</a:t>
                      </a:r>
                      <a:r>
                        <a:rPr lang="en-US" sz="1800" b="0" i="0" kern="1200" dirty="0">
                          <a:solidFill>
                            <a:schemeClr val="dk1"/>
                          </a:solidFill>
                          <a:effectLst/>
                          <a:latin typeface="+mn-lt"/>
                          <a:ea typeface="+mn-ea"/>
                          <a:cs typeface="+mn-cs"/>
                        </a:rPr>
                        <a:t>' is not set (not set by default), it may be possible to bypass '</a:t>
                      </a:r>
                      <a:r>
                        <a:rPr lang="en-US" sz="1800" b="0" i="0" kern="1200" dirty="0" err="1">
                          <a:solidFill>
                            <a:schemeClr val="dk1"/>
                          </a:solidFill>
                          <a:effectLst/>
                          <a:latin typeface="+mn-lt"/>
                          <a:ea typeface="+mn-ea"/>
                          <a:cs typeface="+mn-cs"/>
                        </a:rPr>
                        <a:t>safe_mode</a:t>
                      </a:r>
                      <a:r>
                        <a:rPr lang="en-US" sz="1800" b="0" i="0" kern="1200" dirty="0">
                          <a:solidFill>
                            <a:schemeClr val="dk1"/>
                          </a:solidFill>
                          <a:effectLst/>
                          <a:latin typeface="+mn-lt"/>
                          <a:ea typeface="+mn-ea"/>
                          <a:cs typeface="+mn-cs"/>
                        </a:rPr>
                        <a:t>' restrictions by preceding a backslash in functions such as 'exec()', 'system()', '</a:t>
                      </a:r>
                      <a:r>
                        <a:rPr lang="en-US" sz="1800" b="0" i="0" kern="1200" dirty="0" err="1">
                          <a:solidFill>
                            <a:schemeClr val="dk1"/>
                          </a:solidFill>
                          <a:effectLst/>
                          <a:latin typeface="+mn-lt"/>
                          <a:ea typeface="+mn-ea"/>
                          <a:cs typeface="+mn-cs"/>
                        </a:rPr>
                        <a:t>shell_exec</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passthru</a:t>
                      </a:r>
                      <a:r>
                        <a:rPr lang="en-US" sz="1800" b="0" i="0" kern="1200" dirty="0">
                          <a:solidFill>
                            <a:schemeClr val="dk1"/>
                          </a:solidFill>
                          <a:effectLst/>
                          <a:latin typeface="+mn-lt"/>
                          <a:ea typeface="+mn-ea"/>
                          <a:cs typeface="+mn-cs"/>
                        </a:rPr>
                        <a:t>()' and '</a:t>
                      </a:r>
                      <a:r>
                        <a:rPr lang="en-US" sz="1800" b="0" i="0" kern="1200" dirty="0" err="1">
                          <a:solidFill>
                            <a:schemeClr val="dk1"/>
                          </a:solidFill>
                          <a:effectLst/>
                          <a:latin typeface="+mn-lt"/>
                          <a:ea typeface="+mn-ea"/>
                          <a:cs typeface="+mn-cs"/>
                        </a:rPr>
                        <a:t>popen</a:t>
                      </a:r>
                      <a:r>
                        <a:rPr lang="en-US" sz="1800" b="0" i="0" kern="1200" dirty="0">
                          <a:solidFill>
                            <a:schemeClr val="dk1"/>
                          </a:solidFill>
                          <a:effectLst/>
                          <a:latin typeface="+mn-lt"/>
                          <a:ea typeface="+mn-ea"/>
                          <a:cs typeface="+mn-cs"/>
                        </a:rPr>
                        <a:t>()' on a system running PHP on Windows. (bug 45997)</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53857337"/>
                  </a:ext>
                </a:extLst>
              </a:tr>
              <a:tr h="329729">
                <a:tc>
                  <a:txBody>
                    <a:bodyPr/>
                    <a:lstStyle/>
                    <a:p>
                      <a:r>
                        <a:rPr lang="en-US" dirty="0"/>
                        <a:t>Recommendations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5445207"/>
                  </a:ext>
                </a:extLst>
              </a:tr>
              <a:tr h="812190">
                <a:tc>
                  <a:txBody>
                    <a:bodyPr/>
                    <a:lstStyle/>
                    <a:p>
                      <a:r>
                        <a:rPr lang="en-US" sz="1800" b="0" i="0" kern="1200" dirty="0">
                          <a:solidFill>
                            <a:schemeClr val="dk1"/>
                          </a:solidFill>
                          <a:effectLst/>
                          <a:latin typeface="+mn-lt"/>
                          <a:ea typeface="+mn-ea"/>
                          <a:cs typeface="+mn-cs"/>
                        </a:rPr>
                        <a:t>Upgrade to PHP version 5.2.1 or later.</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4146311"/>
                  </a:ext>
                </a:extLst>
              </a:tr>
            </a:tbl>
          </a:graphicData>
        </a:graphic>
      </p:graphicFrame>
    </p:spTree>
    <p:extLst>
      <p:ext uri="{BB962C8B-B14F-4D97-AF65-F5344CB8AC3E}">
        <p14:creationId xmlns:p14="http://schemas.microsoft.com/office/powerpoint/2010/main" val="11501319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E6BCA-37D8-4EEA-ADA9-F4FEEB67B7C5}"/>
              </a:ext>
            </a:extLst>
          </p:cNvPr>
          <p:cNvSpPr>
            <a:spLocks noGrp="1"/>
          </p:cNvSpPr>
          <p:nvPr>
            <p:ph type="title"/>
          </p:nvPr>
        </p:nvSpPr>
        <p:spPr>
          <a:xfrm>
            <a:off x="0" y="0"/>
            <a:ext cx="10058400" cy="1249680"/>
          </a:xfrm>
        </p:spPr>
        <p:txBody>
          <a:bodyPr/>
          <a:lstStyle/>
          <a:p>
            <a:r>
              <a:rPr lang="en-US" dirty="0"/>
              <a:t>Proof of vulnerability detection</a:t>
            </a:r>
            <a:endParaRPr lang="en-IN" dirty="0"/>
          </a:p>
        </p:txBody>
      </p:sp>
      <p:pic>
        <p:nvPicPr>
          <p:cNvPr id="5" name="Content Placeholder 4">
            <a:extLst>
              <a:ext uri="{FF2B5EF4-FFF2-40B4-BE49-F238E27FC236}">
                <a16:creationId xmlns:a16="http://schemas.microsoft.com/office/drawing/2014/main" id="{A1DF6BF6-6E1D-4E56-8EBC-C6E5D0C6D42D}"/>
              </a:ext>
            </a:extLst>
          </p:cNvPr>
          <p:cNvPicPr>
            <a:picLocks noGrp="1" noChangeAspect="1"/>
          </p:cNvPicPr>
          <p:nvPr>
            <p:ph idx="1"/>
          </p:nvPr>
        </p:nvPicPr>
        <p:blipFill rotWithShape="1">
          <a:blip r:embed="rId2"/>
          <a:srcRect b="20935"/>
          <a:stretch/>
        </p:blipFill>
        <p:spPr>
          <a:xfrm>
            <a:off x="1074737" y="2296160"/>
            <a:ext cx="10048875" cy="3556000"/>
          </a:xfrm>
          <a:ln w="12700">
            <a:solidFill>
              <a:schemeClr val="tx1"/>
            </a:solidFill>
          </a:ln>
        </p:spPr>
      </p:pic>
    </p:spTree>
    <p:extLst>
      <p:ext uri="{BB962C8B-B14F-4D97-AF65-F5344CB8AC3E}">
        <p14:creationId xmlns:p14="http://schemas.microsoft.com/office/powerpoint/2010/main" val="40182160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4126D-AEF0-4CAA-8C05-1292EA7E7330}"/>
              </a:ext>
            </a:extLst>
          </p:cNvPr>
          <p:cNvSpPr>
            <a:spLocks noGrp="1"/>
          </p:cNvSpPr>
          <p:nvPr>
            <p:ph type="title"/>
          </p:nvPr>
        </p:nvSpPr>
        <p:spPr>
          <a:xfrm>
            <a:off x="74428" y="1"/>
            <a:ext cx="7793665" cy="365760"/>
          </a:xfrm>
        </p:spPr>
        <p:txBody>
          <a:bodyPr>
            <a:normAutofit fontScale="90000"/>
          </a:bodyPr>
          <a:lstStyle/>
          <a:p>
            <a:br>
              <a:rPr lang="en-IN" b="1" i="0" dirty="0">
                <a:solidFill>
                  <a:srgbClr val="333333"/>
                </a:solidFill>
                <a:effectLst/>
                <a:latin typeface="Helvetica Neue"/>
              </a:rPr>
            </a:br>
            <a:br>
              <a:rPr lang="en-IN" b="1" i="0" dirty="0">
                <a:solidFill>
                  <a:srgbClr val="333333"/>
                </a:solidFill>
                <a:effectLst/>
                <a:latin typeface="Helvetica Neue"/>
              </a:rPr>
            </a:br>
            <a:r>
              <a:rPr lang="en-IN" sz="2200" b="1" i="0" dirty="0">
                <a:solidFill>
                  <a:srgbClr val="333333"/>
                </a:solidFill>
                <a:effectLst/>
                <a:latin typeface="Times New Roman" panose="02020603050405020304" pitchFamily="18" charset="0"/>
                <a:cs typeface="Times New Roman" panose="02020603050405020304" pitchFamily="18" charset="0"/>
              </a:rPr>
              <a:t>13</a:t>
            </a:r>
            <a:r>
              <a:rPr lang="en-IN" sz="2200" b="1" dirty="0">
                <a:solidFill>
                  <a:srgbClr val="333333"/>
                </a:solidFill>
                <a:latin typeface="Times New Roman" panose="02020603050405020304" pitchFamily="18" charset="0"/>
                <a:cs typeface="Times New Roman" panose="02020603050405020304" pitchFamily="18" charset="0"/>
              </a:rPr>
              <a:t>)</a:t>
            </a:r>
            <a:r>
              <a:rPr lang="en-IN" sz="2200" b="1" i="0" dirty="0">
                <a:solidFill>
                  <a:srgbClr val="333333"/>
                </a:solidFill>
                <a:effectLst/>
                <a:latin typeface="Times New Roman" panose="02020603050405020304" pitchFamily="18" charset="0"/>
                <a:cs typeface="Times New Roman" panose="02020603050405020304" pitchFamily="18" charset="0"/>
              </a:rPr>
              <a:t> PHP &lt; 5.2.12</a:t>
            </a:r>
            <a:r>
              <a:rPr lang="en-IN" sz="2200" b="1" dirty="0">
                <a:solidFill>
                  <a:srgbClr val="333333"/>
                </a:solidFill>
                <a:latin typeface="Times New Roman" panose="02020603050405020304" pitchFamily="18" charset="0"/>
                <a:cs typeface="Times New Roman" panose="02020603050405020304" pitchFamily="18" charset="0"/>
              </a:rPr>
              <a:t> Multiple vulnerabilities</a:t>
            </a:r>
            <a:br>
              <a:rPr lang="en-IN" sz="2900" b="1" i="0" dirty="0">
                <a:solidFill>
                  <a:srgbClr val="333333"/>
                </a:solidFill>
                <a:effectLst/>
                <a:latin typeface="Times New Roman" panose="02020603050405020304" pitchFamily="18" charset="0"/>
                <a:cs typeface="Times New Roman" panose="02020603050405020304" pitchFamily="18" charset="0"/>
              </a:rPr>
            </a:br>
            <a:br>
              <a:rPr lang="en-IN" b="1" i="0" dirty="0">
                <a:solidFill>
                  <a:srgbClr val="333333"/>
                </a:solidFill>
                <a:effectLst/>
                <a:latin typeface="Helvetica Neue"/>
              </a:rPr>
            </a:br>
            <a:endParaRPr lang="en-IN" dirty="0"/>
          </a:p>
        </p:txBody>
      </p:sp>
      <p:graphicFrame>
        <p:nvGraphicFramePr>
          <p:cNvPr id="13" name="Table 13">
            <a:extLst>
              <a:ext uri="{FF2B5EF4-FFF2-40B4-BE49-F238E27FC236}">
                <a16:creationId xmlns:a16="http://schemas.microsoft.com/office/drawing/2014/main" id="{4C78F117-DAE5-46BE-9265-D7BC1B59DF40}"/>
              </a:ext>
            </a:extLst>
          </p:cNvPr>
          <p:cNvGraphicFramePr>
            <a:graphicFrameLocks noGrp="1"/>
          </p:cNvGraphicFramePr>
          <p:nvPr>
            <p:ph idx="1"/>
            <p:extLst>
              <p:ext uri="{D42A27DB-BD31-4B8C-83A1-F6EECF244321}">
                <p14:modId xmlns:p14="http://schemas.microsoft.com/office/powerpoint/2010/main" val="3828705954"/>
              </p:ext>
            </p:extLst>
          </p:nvPr>
        </p:nvGraphicFramePr>
        <p:xfrm>
          <a:off x="152400" y="731521"/>
          <a:ext cx="11643360" cy="1745232"/>
        </p:xfrm>
        <a:graphic>
          <a:graphicData uri="http://schemas.openxmlformats.org/drawingml/2006/table">
            <a:tbl>
              <a:tblPr firstRow="1" bandRow="1">
                <a:tableStyleId>{5C22544A-7EE6-4342-B048-85BDC9FD1C3A}</a:tableStyleId>
              </a:tblPr>
              <a:tblGrid>
                <a:gridCol w="11643360">
                  <a:extLst>
                    <a:ext uri="{9D8B030D-6E8A-4147-A177-3AD203B41FA5}">
                      <a16:colId xmlns:a16="http://schemas.microsoft.com/office/drawing/2014/main" val="3947224784"/>
                    </a:ext>
                  </a:extLst>
                </a:gridCol>
              </a:tblGrid>
              <a:tr h="334135">
                <a:tc>
                  <a:txBody>
                    <a:bodyPr/>
                    <a:lstStyle/>
                    <a:p>
                      <a:r>
                        <a:rPr lang="en-US" baseline="0" dirty="0">
                          <a:solidFill>
                            <a:schemeClr val="tx1"/>
                          </a:solidFill>
                        </a:rPr>
                        <a:t>Observation</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502378585"/>
                  </a:ext>
                </a:extLst>
              </a:tr>
              <a:tr h="1379472">
                <a:tc>
                  <a:txBody>
                    <a:bodyPr/>
                    <a:lstStyle/>
                    <a:p>
                      <a:pPr marL="0" indent="0">
                        <a:buFontTx/>
                        <a:buNone/>
                      </a:pPr>
                      <a:r>
                        <a:rPr lang="en-US" sz="1800" b="0" i="0" kern="1200" dirty="0">
                          <a:solidFill>
                            <a:schemeClr val="dk1"/>
                          </a:solidFill>
                          <a:effectLst/>
                          <a:latin typeface="+mn-lt"/>
                          <a:ea typeface="+mn-ea"/>
                          <a:cs typeface="+mn-cs"/>
                        </a:rPr>
                        <a:t>According to its banner, the version of PHP installed on the remote host is older than 5.2.12. </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32791383"/>
                  </a:ext>
                </a:extLst>
              </a:tr>
            </a:tbl>
          </a:graphicData>
        </a:graphic>
      </p:graphicFrame>
      <p:graphicFrame>
        <p:nvGraphicFramePr>
          <p:cNvPr id="14" name="Table 14">
            <a:extLst>
              <a:ext uri="{FF2B5EF4-FFF2-40B4-BE49-F238E27FC236}">
                <a16:creationId xmlns:a16="http://schemas.microsoft.com/office/drawing/2014/main" id="{4D9E4A05-4281-4347-8BE5-66B121F8E13F}"/>
              </a:ext>
            </a:extLst>
          </p:cNvPr>
          <p:cNvGraphicFramePr>
            <a:graphicFrameLocks noGrp="1"/>
          </p:cNvGraphicFramePr>
          <p:nvPr>
            <p:extLst>
              <p:ext uri="{D42A27DB-BD31-4B8C-83A1-F6EECF244321}">
                <p14:modId xmlns:p14="http://schemas.microsoft.com/office/powerpoint/2010/main" val="1432586994"/>
              </p:ext>
            </p:extLst>
          </p:nvPr>
        </p:nvGraphicFramePr>
        <p:xfrm>
          <a:off x="152401" y="2448373"/>
          <a:ext cx="11643359" cy="365760"/>
        </p:xfrm>
        <a:graphic>
          <a:graphicData uri="http://schemas.openxmlformats.org/drawingml/2006/table">
            <a:tbl>
              <a:tblPr firstRow="1" bandRow="1">
                <a:tableStyleId>{5C22544A-7EE6-4342-B048-85BDC9FD1C3A}</a:tableStyleId>
              </a:tblPr>
              <a:tblGrid>
                <a:gridCol w="2170739">
                  <a:extLst>
                    <a:ext uri="{9D8B030D-6E8A-4147-A177-3AD203B41FA5}">
                      <a16:colId xmlns:a16="http://schemas.microsoft.com/office/drawing/2014/main" val="3092710654"/>
                    </a:ext>
                  </a:extLst>
                </a:gridCol>
                <a:gridCol w="541551">
                  <a:extLst>
                    <a:ext uri="{9D8B030D-6E8A-4147-A177-3AD203B41FA5}">
                      <a16:colId xmlns:a16="http://schemas.microsoft.com/office/drawing/2014/main" val="1324316881"/>
                    </a:ext>
                  </a:extLst>
                </a:gridCol>
                <a:gridCol w="1809275">
                  <a:extLst>
                    <a:ext uri="{9D8B030D-6E8A-4147-A177-3AD203B41FA5}">
                      <a16:colId xmlns:a16="http://schemas.microsoft.com/office/drawing/2014/main" val="2565159919"/>
                    </a:ext>
                  </a:extLst>
                </a:gridCol>
                <a:gridCol w="615400">
                  <a:extLst>
                    <a:ext uri="{9D8B030D-6E8A-4147-A177-3AD203B41FA5}">
                      <a16:colId xmlns:a16="http://schemas.microsoft.com/office/drawing/2014/main" val="3631140609"/>
                    </a:ext>
                  </a:extLst>
                </a:gridCol>
                <a:gridCol w="1920046">
                  <a:extLst>
                    <a:ext uri="{9D8B030D-6E8A-4147-A177-3AD203B41FA5}">
                      <a16:colId xmlns:a16="http://schemas.microsoft.com/office/drawing/2014/main" val="1770981290"/>
                    </a:ext>
                  </a:extLst>
                </a:gridCol>
                <a:gridCol w="553859">
                  <a:extLst>
                    <a:ext uri="{9D8B030D-6E8A-4147-A177-3AD203B41FA5}">
                      <a16:colId xmlns:a16="http://schemas.microsoft.com/office/drawing/2014/main" val="2050343036"/>
                    </a:ext>
                  </a:extLst>
                </a:gridCol>
                <a:gridCol w="1735427">
                  <a:extLst>
                    <a:ext uri="{9D8B030D-6E8A-4147-A177-3AD203B41FA5}">
                      <a16:colId xmlns:a16="http://schemas.microsoft.com/office/drawing/2014/main" val="2067942846"/>
                    </a:ext>
                  </a:extLst>
                </a:gridCol>
                <a:gridCol w="529244">
                  <a:extLst>
                    <a:ext uri="{9D8B030D-6E8A-4147-A177-3AD203B41FA5}">
                      <a16:colId xmlns:a16="http://schemas.microsoft.com/office/drawing/2014/main" val="1742857350"/>
                    </a:ext>
                  </a:extLst>
                </a:gridCol>
                <a:gridCol w="1767818">
                  <a:extLst>
                    <a:ext uri="{9D8B030D-6E8A-4147-A177-3AD203B41FA5}">
                      <a16:colId xmlns:a16="http://schemas.microsoft.com/office/drawing/2014/main" val="2980253927"/>
                    </a:ext>
                  </a:extLst>
                </a:gridCol>
              </a:tblGrid>
              <a:tr h="0">
                <a:tc>
                  <a:txBody>
                    <a:bodyPr/>
                    <a:lstStyle/>
                    <a:p>
                      <a:r>
                        <a:rPr lang="en-US" baseline="0" dirty="0">
                          <a:solidFill>
                            <a:schemeClr val="tx1"/>
                          </a:solidFill>
                        </a:rPr>
                        <a:t>Risk</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Critical</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High</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US" baseline="0" dirty="0">
                          <a:solidFill>
                            <a:schemeClr val="tx1"/>
                          </a:solidFill>
                        </a:rPr>
                        <a:t>Medium</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Low</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4185177"/>
                  </a:ext>
                </a:extLst>
              </a:tr>
            </a:tbl>
          </a:graphicData>
        </a:graphic>
      </p:graphicFrame>
      <p:graphicFrame>
        <p:nvGraphicFramePr>
          <p:cNvPr id="15" name="Table 15">
            <a:extLst>
              <a:ext uri="{FF2B5EF4-FFF2-40B4-BE49-F238E27FC236}">
                <a16:creationId xmlns:a16="http://schemas.microsoft.com/office/drawing/2014/main" id="{DBDB0BDA-7716-4C60-A1AD-FCEFA443DDDE}"/>
              </a:ext>
            </a:extLst>
          </p:cNvPr>
          <p:cNvGraphicFramePr>
            <a:graphicFrameLocks noGrp="1"/>
          </p:cNvGraphicFramePr>
          <p:nvPr>
            <p:extLst>
              <p:ext uri="{D42A27DB-BD31-4B8C-83A1-F6EECF244321}">
                <p14:modId xmlns:p14="http://schemas.microsoft.com/office/powerpoint/2010/main" val="1533693855"/>
              </p:ext>
            </p:extLst>
          </p:nvPr>
        </p:nvGraphicFramePr>
        <p:xfrm>
          <a:off x="152400" y="2801498"/>
          <a:ext cx="11637008" cy="4012590"/>
        </p:xfrm>
        <a:graphic>
          <a:graphicData uri="http://schemas.openxmlformats.org/drawingml/2006/table">
            <a:tbl>
              <a:tblPr firstRow="1" bandRow="1">
                <a:tableStyleId>{5C22544A-7EE6-4342-B048-85BDC9FD1C3A}</a:tableStyleId>
              </a:tblPr>
              <a:tblGrid>
                <a:gridCol w="11637008">
                  <a:extLst>
                    <a:ext uri="{9D8B030D-6E8A-4147-A177-3AD203B41FA5}">
                      <a16:colId xmlns:a16="http://schemas.microsoft.com/office/drawing/2014/main" val="3496989527"/>
                    </a:ext>
                  </a:extLst>
                </a:gridCol>
              </a:tblGrid>
              <a:tr h="2319142">
                <a:tc>
                  <a:txBody>
                    <a:bodyPr/>
                    <a:lstStyle/>
                    <a:p>
                      <a:r>
                        <a:rPr lang="en-US" sz="1800" b="0" i="0" kern="1200" dirty="0">
                          <a:solidFill>
                            <a:schemeClr val="dk1"/>
                          </a:solidFill>
                          <a:effectLst/>
                          <a:latin typeface="+mn-lt"/>
                          <a:ea typeface="+mn-ea"/>
                          <a:cs typeface="+mn-cs"/>
                        </a:rPr>
                        <a:t>Such versions may be affected by several security issues :</a:t>
                      </a:r>
                      <a:br>
                        <a:rPr lang="en-US" dirty="0"/>
                      </a:br>
                      <a:r>
                        <a:rPr lang="en-US" sz="1800" b="0" i="0" kern="1200" dirty="0">
                          <a:solidFill>
                            <a:schemeClr val="dk1"/>
                          </a:solidFill>
                          <a:effectLst/>
                          <a:latin typeface="+mn-lt"/>
                          <a:ea typeface="+mn-ea"/>
                          <a:cs typeface="+mn-cs"/>
                        </a:rPr>
                        <a:t>- It is possible to bypass the '</a:t>
                      </a:r>
                      <a:r>
                        <a:rPr lang="en-US" sz="1800" b="0" i="0" kern="1200" dirty="0" err="1">
                          <a:solidFill>
                            <a:schemeClr val="dk1"/>
                          </a:solidFill>
                          <a:effectLst/>
                          <a:latin typeface="+mn-lt"/>
                          <a:ea typeface="+mn-ea"/>
                          <a:cs typeface="+mn-cs"/>
                        </a:rPr>
                        <a:t>safe_mode</a:t>
                      </a:r>
                      <a:r>
                        <a:rPr lang="en-US" sz="1800" b="0" i="0" kern="1200" dirty="0">
                          <a:solidFill>
                            <a:schemeClr val="dk1"/>
                          </a:solidFill>
                          <a:effectLst/>
                          <a:latin typeface="+mn-lt"/>
                          <a:ea typeface="+mn-ea"/>
                          <a:cs typeface="+mn-cs"/>
                        </a:rPr>
                        <a:t>' configuration setting using '</a:t>
                      </a:r>
                      <a:r>
                        <a:rPr lang="en-US" sz="1800" b="0" i="0" kern="1200" dirty="0" err="1">
                          <a:solidFill>
                            <a:schemeClr val="dk1"/>
                          </a:solidFill>
                          <a:effectLst/>
                          <a:latin typeface="+mn-lt"/>
                          <a:ea typeface="+mn-ea"/>
                          <a:cs typeface="+mn-cs"/>
                        </a:rPr>
                        <a:t>tempnam</a:t>
                      </a:r>
                      <a:r>
                        <a:rPr lang="en-US" sz="1800" b="0" i="0" kern="1200" dirty="0">
                          <a:solidFill>
                            <a:schemeClr val="dk1"/>
                          </a:solidFill>
                          <a:effectLst/>
                          <a:latin typeface="+mn-lt"/>
                          <a:ea typeface="+mn-ea"/>
                          <a:cs typeface="+mn-cs"/>
                        </a:rPr>
                        <a:t>()'. (CVE-2009-3557)</a:t>
                      </a:r>
                      <a:br>
                        <a:rPr lang="en-US" dirty="0"/>
                      </a:br>
                      <a:r>
                        <a:rPr lang="en-US" sz="1800" b="0" i="0" kern="1200" dirty="0">
                          <a:solidFill>
                            <a:schemeClr val="dk1"/>
                          </a:solidFill>
                          <a:effectLst/>
                          <a:latin typeface="+mn-lt"/>
                          <a:ea typeface="+mn-ea"/>
                          <a:cs typeface="+mn-cs"/>
                        </a:rPr>
                        <a:t>- It is possible to bypass the '</a:t>
                      </a:r>
                      <a:r>
                        <a:rPr lang="en-US" sz="1800" b="0" i="0" kern="1200" dirty="0" err="1">
                          <a:solidFill>
                            <a:schemeClr val="dk1"/>
                          </a:solidFill>
                          <a:effectLst/>
                          <a:latin typeface="+mn-lt"/>
                          <a:ea typeface="+mn-ea"/>
                          <a:cs typeface="+mn-cs"/>
                        </a:rPr>
                        <a:t>open_basedir</a:t>
                      </a:r>
                      <a:r>
                        <a:rPr lang="en-US" sz="1800" b="0" i="0" kern="1200" dirty="0">
                          <a:solidFill>
                            <a:schemeClr val="dk1"/>
                          </a:solidFill>
                          <a:effectLst/>
                          <a:latin typeface="+mn-lt"/>
                          <a:ea typeface="+mn-ea"/>
                          <a:cs typeface="+mn-cs"/>
                        </a:rPr>
                        <a:t>' configuration setting using '</a:t>
                      </a:r>
                      <a:r>
                        <a:rPr lang="en-US" sz="1800" b="0" i="0" kern="1200" dirty="0" err="1">
                          <a:solidFill>
                            <a:schemeClr val="dk1"/>
                          </a:solidFill>
                          <a:effectLst/>
                          <a:latin typeface="+mn-lt"/>
                          <a:ea typeface="+mn-ea"/>
                          <a:cs typeface="+mn-cs"/>
                        </a:rPr>
                        <a:t>posix_mkfifo</a:t>
                      </a:r>
                      <a:r>
                        <a:rPr lang="en-US" sz="1800" b="0" i="0" kern="1200" dirty="0">
                          <a:solidFill>
                            <a:schemeClr val="dk1"/>
                          </a:solidFill>
                          <a:effectLst/>
                          <a:latin typeface="+mn-lt"/>
                          <a:ea typeface="+mn-ea"/>
                          <a:cs typeface="+mn-cs"/>
                        </a:rPr>
                        <a:t>()'. (CVE-2009-3558)</a:t>
                      </a:r>
                      <a:br>
                        <a:rPr lang="en-US" dirty="0"/>
                      </a:br>
                      <a:r>
                        <a:rPr lang="en-US" sz="1800" b="0" i="0" kern="1200" dirty="0">
                          <a:solidFill>
                            <a:schemeClr val="dk1"/>
                          </a:solidFill>
                          <a:effectLst/>
                          <a:latin typeface="+mn-lt"/>
                          <a:ea typeface="+mn-ea"/>
                          <a:cs typeface="+mn-cs"/>
                        </a:rPr>
                        <a:t>- Provided file uploading is enabled (it is by default), an attacker can upload files using a POST request with 'multipart/form-data' content even if the target script doesn't actually support file uploads per se. By supplying a large number (15,000+) of files, an attacker could cause the web server to stop responding while it processes the file list. (CVE-2009-4017)</a:t>
                      </a:r>
                      <a:br>
                        <a:rPr lang="en-US" dirty="0"/>
                      </a:br>
                      <a:r>
                        <a:rPr lang="en-US" sz="1800" b="0" i="0" kern="1200" dirty="0">
                          <a:solidFill>
                            <a:schemeClr val="dk1"/>
                          </a:solidFill>
                          <a:effectLst/>
                          <a:latin typeface="+mn-lt"/>
                          <a:ea typeface="+mn-ea"/>
                          <a:cs typeface="+mn-cs"/>
                        </a:rPr>
                        <a:t>- Missing protection for '$_SESSION' from interrupt corruption and improved '</a:t>
                      </a:r>
                      <a:r>
                        <a:rPr lang="en-US" sz="1800" b="0" i="0" kern="1200" dirty="0" err="1">
                          <a:solidFill>
                            <a:schemeClr val="dk1"/>
                          </a:solidFill>
                          <a:effectLst/>
                          <a:latin typeface="+mn-lt"/>
                          <a:ea typeface="+mn-ea"/>
                          <a:cs typeface="+mn-cs"/>
                        </a:rPr>
                        <a:t>session.save_path</a:t>
                      </a:r>
                      <a:r>
                        <a:rPr lang="en-US" sz="1800" b="0" i="0" kern="1200" dirty="0">
                          <a:solidFill>
                            <a:schemeClr val="dk1"/>
                          </a:solidFill>
                          <a:effectLst/>
                          <a:latin typeface="+mn-lt"/>
                          <a:ea typeface="+mn-ea"/>
                          <a:cs typeface="+mn-cs"/>
                        </a:rPr>
                        <a:t>' check.</a:t>
                      </a:r>
                      <a:br>
                        <a:rPr lang="en-US" dirty="0"/>
                      </a:br>
                      <a:r>
                        <a:rPr lang="en-US" sz="1800" b="0" i="0" kern="1200" dirty="0">
                          <a:solidFill>
                            <a:schemeClr val="dk1"/>
                          </a:solidFill>
                          <a:effectLst/>
                          <a:latin typeface="+mn-lt"/>
                          <a:ea typeface="+mn-ea"/>
                          <a:cs typeface="+mn-cs"/>
                        </a:rPr>
                        <a:t>(CVE-2009-4143)</a:t>
                      </a:r>
                      <a:br>
                        <a:rPr lang="en-US" dirty="0"/>
                      </a:br>
                      <a:r>
                        <a:rPr lang="en-US" sz="1800" b="0" i="0" kern="1200" dirty="0">
                          <a:solidFill>
                            <a:schemeClr val="dk1"/>
                          </a:solidFill>
                          <a:effectLst/>
                          <a:latin typeface="+mn-lt"/>
                          <a:ea typeface="+mn-ea"/>
                          <a:cs typeface="+mn-cs"/>
                        </a:rPr>
                        <a:t>- Insufficient input string validation in the '</a:t>
                      </a:r>
                      <a:r>
                        <a:rPr lang="en-US" sz="1800" b="0" i="0" kern="1200" dirty="0" err="1">
                          <a:solidFill>
                            <a:schemeClr val="dk1"/>
                          </a:solidFill>
                          <a:effectLst/>
                          <a:latin typeface="+mn-lt"/>
                          <a:ea typeface="+mn-ea"/>
                          <a:cs typeface="+mn-cs"/>
                        </a:rPr>
                        <a:t>htmlspecialchars</a:t>
                      </a:r>
                      <a:r>
                        <a:rPr lang="en-US" sz="1800" b="0" i="0" kern="1200" dirty="0">
                          <a:solidFill>
                            <a:schemeClr val="dk1"/>
                          </a:solidFill>
                          <a:effectLst/>
                          <a:latin typeface="+mn-lt"/>
                          <a:ea typeface="+mn-ea"/>
                          <a:cs typeface="+mn-cs"/>
                        </a:rPr>
                        <a:t>()' function. (CVE-2009-4142)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53857337"/>
                  </a:ext>
                </a:extLst>
              </a:tr>
              <a:tr h="329729">
                <a:tc>
                  <a:txBody>
                    <a:bodyPr/>
                    <a:lstStyle/>
                    <a:p>
                      <a:r>
                        <a:rPr lang="en-US" dirty="0"/>
                        <a:t>Recommendations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5445207"/>
                  </a:ext>
                </a:extLst>
              </a:tr>
              <a:tr h="812190">
                <a:tc>
                  <a:txBody>
                    <a:bodyPr/>
                    <a:lstStyle/>
                    <a:p>
                      <a:r>
                        <a:rPr lang="en-US" sz="1800" b="0" i="0" kern="1200" dirty="0">
                          <a:solidFill>
                            <a:schemeClr val="dk1"/>
                          </a:solidFill>
                          <a:effectLst/>
                          <a:latin typeface="+mn-lt"/>
                          <a:ea typeface="+mn-ea"/>
                          <a:cs typeface="+mn-cs"/>
                        </a:rPr>
                        <a:t>Upgrade to PHP version 5.2.12 or later.</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4146311"/>
                  </a:ext>
                </a:extLst>
              </a:tr>
            </a:tbl>
          </a:graphicData>
        </a:graphic>
      </p:graphicFrame>
    </p:spTree>
    <p:extLst>
      <p:ext uri="{BB962C8B-B14F-4D97-AF65-F5344CB8AC3E}">
        <p14:creationId xmlns:p14="http://schemas.microsoft.com/office/powerpoint/2010/main" val="23206177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A9925-A485-46A7-BD8B-FCA5642BB65B}"/>
              </a:ext>
            </a:extLst>
          </p:cNvPr>
          <p:cNvSpPr>
            <a:spLocks noGrp="1"/>
          </p:cNvSpPr>
          <p:nvPr>
            <p:ph type="title"/>
          </p:nvPr>
        </p:nvSpPr>
        <p:spPr>
          <a:xfrm>
            <a:off x="0" y="0"/>
            <a:ext cx="10058400" cy="1127760"/>
          </a:xfrm>
        </p:spPr>
        <p:txBody>
          <a:bodyPr/>
          <a:lstStyle/>
          <a:p>
            <a:r>
              <a:rPr lang="en-US" dirty="0"/>
              <a:t>Proof of vulnerability detection</a:t>
            </a:r>
            <a:endParaRPr lang="en-IN" dirty="0"/>
          </a:p>
        </p:txBody>
      </p:sp>
      <p:pic>
        <p:nvPicPr>
          <p:cNvPr id="5" name="Content Placeholder 4">
            <a:extLst>
              <a:ext uri="{FF2B5EF4-FFF2-40B4-BE49-F238E27FC236}">
                <a16:creationId xmlns:a16="http://schemas.microsoft.com/office/drawing/2014/main" id="{23AA0744-5954-4A75-909A-7367DD510E3C}"/>
              </a:ext>
            </a:extLst>
          </p:cNvPr>
          <p:cNvPicPr>
            <a:picLocks noGrp="1" noChangeAspect="1"/>
          </p:cNvPicPr>
          <p:nvPr>
            <p:ph idx="1"/>
          </p:nvPr>
        </p:nvPicPr>
        <p:blipFill>
          <a:blip r:embed="rId2"/>
          <a:stretch>
            <a:fillRect/>
          </a:stretch>
        </p:blipFill>
        <p:spPr>
          <a:xfrm>
            <a:off x="1069975" y="2042160"/>
            <a:ext cx="10058400" cy="3352799"/>
          </a:xfrm>
          <a:ln w="12700">
            <a:solidFill>
              <a:schemeClr val="tx1"/>
            </a:solidFill>
          </a:ln>
        </p:spPr>
      </p:pic>
    </p:spTree>
    <p:extLst>
      <p:ext uri="{BB962C8B-B14F-4D97-AF65-F5344CB8AC3E}">
        <p14:creationId xmlns:p14="http://schemas.microsoft.com/office/powerpoint/2010/main" val="11665541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4126D-AEF0-4CAA-8C05-1292EA7E7330}"/>
              </a:ext>
            </a:extLst>
          </p:cNvPr>
          <p:cNvSpPr>
            <a:spLocks noGrp="1"/>
          </p:cNvSpPr>
          <p:nvPr>
            <p:ph type="title"/>
          </p:nvPr>
        </p:nvSpPr>
        <p:spPr>
          <a:xfrm>
            <a:off x="74428" y="1"/>
            <a:ext cx="7793665" cy="365760"/>
          </a:xfrm>
        </p:spPr>
        <p:txBody>
          <a:bodyPr>
            <a:normAutofit fontScale="90000"/>
          </a:bodyPr>
          <a:lstStyle/>
          <a:p>
            <a:br>
              <a:rPr lang="en-IN" b="1" i="0" dirty="0">
                <a:solidFill>
                  <a:srgbClr val="333333"/>
                </a:solidFill>
                <a:effectLst/>
                <a:latin typeface="Helvetica Neue"/>
              </a:rPr>
            </a:br>
            <a:br>
              <a:rPr lang="en-IN" b="1" i="0" dirty="0">
                <a:solidFill>
                  <a:srgbClr val="333333"/>
                </a:solidFill>
                <a:effectLst/>
                <a:latin typeface="Helvetica Neue"/>
              </a:rPr>
            </a:br>
            <a:r>
              <a:rPr lang="en-IN" sz="2200" b="1" i="0" dirty="0">
                <a:solidFill>
                  <a:srgbClr val="333333"/>
                </a:solidFill>
                <a:effectLst/>
                <a:latin typeface="Times New Roman" panose="02020603050405020304" pitchFamily="18" charset="0"/>
                <a:cs typeface="Times New Roman" panose="02020603050405020304" pitchFamily="18" charset="0"/>
              </a:rPr>
              <a:t>14</a:t>
            </a:r>
            <a:r>
              <a:rPr lang="en-IN" sz="2200" b="1" dirty="0">
                <a:solidFill>
                  <a:srgbClr val="333333"/>
                </a:solidFill>
                <a:latin typeface="Times New Roman" panose="02020603050405020304" pitchFamily="18" charset="0"/>
                <a:cs typeface="Times New Roman" panose="02020603050405020304" pitchFamily="18" charset="0"/>
              </a:rPr>
              <a:t>)</a:t>
            </a:r>
            <a:r>
              <a:rPr lang="en-IN" sz="2200" b="1" i="0" dirty="0">
                <a:solidFill>
                  <a:srgbClr val="333333"/>
                </a:solidFill>
                <a:effectLst/>
                <a:latin typeface="Times New Roman" panose="02020603050405020304" pitchFamily="18" charset="0"/>
                <a:cs typeface="Times New Roman" panose="02020603050405020304" pitchFamily="18" charset="0"/>
              </a:rPr>
              <a:t> PHP &lt; 5.2.4</a:t>
            </a:r>
            <a:r>
              <a:rPr lang="en-IN" sz="2200" b="1" dirty="0">
                <a:solidFill>
                  <a:srgbClr val="333333"/>
                </a:solidFill>
                <a:latin typeface="Times New Roman" panose="02020603050405020304" pitchFamily="18" charset="0"/>
                <a:cs typeface="Times New Roman" panose="02020603050405020304" pitchFamily="18" charset="0"/>
              </a:rPr>
              <a:t> Multiple vulnerabilities</a:t>
            </a:r>
            <a:br>
              <a:rPr lang="en-IN" sz="2900" b="1" i="0" dirty="0">
                <a:solidFill>
                  <a:srgbClr val="333333"/>
                </a:solidFill>
                <a:effectLst/>
                <a:latin typeface="Times New Roman" panose="02020603050405020304" pitchFamily="18" charset="0"/>
                <a:cs typeface="Times New Roman" panose="02020603050405020304" pitchFamily="18" charset="0"/>
              </a:rPr>
            </a:br>
            <a:br>
              <a:rPr lang="en-IN" b="1" i="0" dirty="0">
                <a:solidFill>
                  <a:srgbClr val="333333"/>
                </a:solidFill>
                <a:effectLst/>
                <a:latin typeface="Helvetica Neue"/>
              </a:rPr>
            </a:br>
            <a:endParaRPr lang="en-IN" dirty="0"/>
          </a:p>
        </p:txBody>
      </p:sp>
      <p:graphicFrame>
        <p:nvGraphicFramePr>
          <p:cNvPr id="13" name="Table 13">
            <a:extLst>
              <a:ext uri="{FF2B5EF4-FFF2-40B4-BE49-F238E27FC236}">
                <a16:creationId xmlns:a16="http://schemas.microsoft.com/office/drawing/2014/main" id="{4C78F117-DAE5-46BE-9265-D7BC1B59DF40}"/>
              </a:ext>
            </a:extLst>
          </p:cNvPr>
          <p:cNvGraphicFramePr>
            <a:graphicFrameLocks noGrp="1"/>
          </p:cNvGraphicFramePr>
          <p:nvPr>
            <p:ph idx="1"/>
            <p:extLst>
              <p:ext uri="{D42A27DB-BD31-4B8C-83A1-F6EECF244321}">
                <p14:modId xmlns:p14="http://schemas.microsoft.com/office/powerpoint/2010/main" val="75564207"/>
              </p:ext>
            </p:extLst>
          </p:nvPr>
        </p:nvGraphicFramePr>
        <p:xfrm>
          <a:off x="152400" y="498307"/>
          <a:ext cx="11704320" cy="2489199"/>
        </p:xfrm>
        <a:graphic>
          <a:graphicData uri="http://schemas.openxmlformats.org/drawingml/2006/table">
            <a:tbl>
              <a:tblPr firstRow="1" bandRow="1">
                <a:tableStyleId>{5C22544A-7EE6-4342-B048-85BDC9FD1C3A}</a:tableStyleId>
              </a:tblPr>
              <a:tblGrid>
                <a:gridCol w="11704320">
                  <a:extLst>
                    <a:ext uri="{9D8B030D-6E8A-4147-A177-3AD203B41FA5}">
                      <a16:colId xmlns:a16="http://schemas.microsoft.com/office/drawing/2014/main" val="3947224784"/>
                    </a:ext>
                  </a:extLst>
                </a:gridCol>
              </a:tblGrid>
              <a:tr h="334135">
                <a:tc>
                  <a:txBody>
                    <a:bodyPr/>
                    <a:lstStyle/>
                    <a:p>
                      <a:r>
                        <a:rPr lang="en-US" baseline="0" dirty="0">
                          <a:solidFill>
                            <a:schemeClr val="tx1"/>
                          </a:solidFill>
                        </a:rPr>
                        <a:t>Observation</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502378585"/>
                  </a:ext>
                </a:extLst>
              </a:tr>
              <a:tr h="2123439">
                <a:tc>
                  <a:txBody>
                    <a:bodyPr/>
                    <a:lstStyle/>
                    <a:p>
                      <a:pPr marL="0" indent="0">
                        <a:buFontTx/>
                        <a:buNone/>
                      </a:pPr>
                      <a:r>
                        <a:rPr lang="en-US" sz="1800" b="0" i="0" kern="1200" dirty="0">
                          <a:solidFill>
                            <a:schemeClr val="dk1"/>
                          </a:solidFill>
                          <a:effectLst/>
                          <a:latin typeface="+mn-lt"/>
                          <a:ea typeface="+mn-ea"/>
                          <a:cs typeface="+mn-cs"/>
                        </a:rPr>
                        <a:t>According to its banner, the version of PHP installed on the remote host is older than 5.2.4. </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32791383"/>
                  </a:ext>
                </a:extLst>
              </a:tr>
            </a:tbl>
          </a:graphicData>
        </a:graphic>
      </p:graphicFrame>
      <p:graphicFrame>
        <p:nvGraphicFramePr>
          <p:cNvPr id="14" name="Table 14">
            <a:extLst>
              <a:ext uri="{FF2B5EF4-FFF2-40B4-BE49-F238E27FC236}">
                <a16:creationId xmlns:a16="http://schemas.microsoft.com/office/drawing/2014/main" id="{4D9E4A05-4281-4347-8BE5-66B121F8E13F}"/>
              </a:ext>
            </a:extLst>
          </p:cNvPr>
          <p:cNvGraphicFramePr>
            <a:graphicFrameLocks noGrp="1"/>
          </p:cNvGraphicFramePr>
          <p:nvPr>
            <p:extLst>
              <p:ext uri="{D42A27DB-BD31-4B8C-83A1-F6EECF244321}">
                <p14:modId xmlns:p14="http://schemas.microsoft.com/office/powerpoint/2010/main" val="3287378173"/>
              </p:ext>
            </p:extLst>
          </p:nvPr>
        </p:nvGraphicFramePr>
        <p:xfrm>
          <a:off x="152400" y="2987506"/>
          <a:ext cx="11701146" cy="365760"/>
        </p:xfrm>
        <a:graphic>
          <a:graphicData uri="http://schemas.openxmlformats.org/drawingml/2006/table">
            <a:tbl>
              <a:tblPr firstRow="1" bandRow="1">
                <a:tableStyleId>{5C22544A-7EE6-4342-B048-85BDC9FD1C3A}</a:tableStyleId>
              </a:tblPr>
              <a:tblGrid>
                <a:gridCol w="2181513">
                  <a:extLst>
                    <a:ext uri="{9D8B030D-6E8A-4147-A177-3AD203B41FA5}">
                      <a16:colId xmlns:a16="http://schemas.microsoft.com/office/drawing/2014/main" val="3092710654"/>
                    </a:ext>
                  </a:extLst>
                </a:gridCol>
                <a:gridCol w="544239">
                  <a:extLst>
                    <a:ext uri="{9D8B030D-6E8A-4147-A177-3AD203B41FA5}">
                      <a16:colId xmlns:a16="http://schemas.microsoft.com/office/drawing/2014/main" val="1324316881"/>
                    </a:ext>
                  </a:extLst>
                </a:gridCol>
                <a:gridCol w="1818254">
                  <a:extLst>
                    <a:ext uri="{9D8B030D-6E8A-4147-A177-3AD203B41FA5}">
                      <a16:colId xmlns:a16="http://schemas.microsoft.com/office/drawing/2014/main" val="2565159919"/>
                    </a:ext>
                  </a:extLst>
                </a:gridCol>
                <a:gridCol w="618454">
                  <a:extLst>
                    <a:ext uri="{9D8B030D-6E8A-4147-A177-3AD203B41FA5}">
                      <a16:colId xmlns:a16="http://schemas.microsoft.com/office/drawing/2014/main" val="3631140609"/>
                    </a:ext>
                  </a:extLst>
                </a:gridCol>
                <a:gridCol w="1929576">
                  <a:extLst>
                    <a:ext uri="{9D8B030D-6E8A-4147-A177-3AD203B41FA5}">
                      <a16:colId xmlns:a16="http://schemas.microsoft.com/office/drawing/2014/main" val="1770981290"/>
                    </a:ext>
                  </a:extLst>
                </a:gridCol>
                <a:gridCol w="556608">
                  <a:extLst>
                    <a:ext uri="{9D8B030D-6E8A-4147-A177-3AD203B41FA5}">
                      <a16:colId xmlns:a16="http://schemas.microsoft.com/office/drawing/2014/main" val="2050343036"/>
                    </a:ext>
                  </a:extLst>
                </a:gridCol>
                <a:gridCol w="1744040">
                  <a:extLst>
                    <a:ext uri="{9D8B030D-6E8A-4147-A177-3AD203B41FA5}">
                      <a16:colId xmlns:a16="http://schemas.microsoft.com/office/drawing/2014/main" val="2067942846"/>
                    </a:ext>
                  </a:extLst>
                </a:gridCol>
                <a:gridCol w="531870">
                  <a:extLst>
                    <a:ext uri="{9D8B030D-6E8A-4147-A177-3AD203B41FA5}">
                      <a16:colId xmlns:a16="http://schemas.microsoft.com/office/drawing/2014/main" val="1742857350"/>
                    </a:ext>
                  </a:extLst>
                </a:gridCol>
                <a:gridCol w="1776592">
                  <a:extLst>
                    <a:ext uri="{9D8B030D-6E8A-4147-A177-3AD203B41FA5}">
                      <a16:colId xmlns:a16="http://schemas.microsoft.com/office/drawing/2014/main" val="2980253927"/>
                    </a:ext>
                  </a:extLst>
                </a:gridCol>
              </a:tblGrid>
              <a:tr h="0">
                <a:tc>
                  <a:txBody>
                    <a:bodyPr/>
                    <a:lstStyle/>
                    <a:p>
                      <a:r>
                        <a:rPr lang="en-US" baseline="0" dirty="0">
                          <a:solidFill>
                            <a:schemeClr val="tx1"/>
                          </a:solidFill>
                        </a:rPr>
                        <a:t>Risk</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Critical</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High</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US" baseline="0" dirty="0">
                          <a:solidFill>
                            <a:schemeClr val="tx1"/>
                          </a:solidFill>
                        </a:rPr>
                        <a:t>Medium</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Low</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4185177"/>
                  </a:ext>
                </a:extLst>
              </a:tr>
            </a:tbl>
          </a:graphicData>
        </a:graphic>
      </p:graphicFrame>
      <p:graphicFrame>
        <p:nvGraphicFramePr>
          <p:cNvPr id="15" name="Table 15">
            <a:extLst>
              <a:ext uri="{FF2B5EF4-FFF2-40B4-BE49-F238E27FC236}">
                <a16:creationId xmlns:a16="http://schemas.microsoft.com/office/drawing/2014/main" id="{DBDB0BDA-7716-4C60-A1AD-FCEFA443DDDE}"/>
              </a:ext>
            </a:extLst>
          </p:cNvPr>
          <p:cNvGraphicFramePr>
            <a:graphicFrameLocks noGrp="1"/>
          </p:cNvGraphicFramePr>
          <p:nvPr>
            <p:extLst>
              <p:ext uri="{D42A27DB-BD31-4B8C-83A1-F6EECF244321}">
                <p14:modId xmlns:p14="http://schemas.microsoft.com/office/powerpoint/2010/main" val="2627665839"/>
              </p:ext>
            </p:extLst>
          </p:nvPr>
        </p:nvGraphicFramePr>
        <p:xfrm>
          <a:off x="152400" y="3353266"/>
          <a:ext cx="11701146" cy="2340496"/>
        </p:xfrm>
        <a:graphic>
          <a:graphicData uri="http://schemas.openxmlformats.org/drawingml/2006/table">
            <a:tbl>
              <a:tblPr firstRow="1" bandRow="1">
                <a:tableStyleId>{5C22544A-7EE6-4342-B048-85BDC9FD1C3A}</a:tableStyleId>
              </a:tblPr>
              <a:tblGrid>
                <a:gridCol w="11701146">
                  <a:extLst>
                    <a:ext uri="{9D8B030D-6E8A-4147-A177-3AD203B41FA5}">
                      <a16:colId xmlns:a16="http://schemas.microsoft.com/office/drawing/2014/main" val="3496989527"/>
                    </a:ext>
                  </a:extLst>
                </a:gridCol>
              </a:tblGrid>
              <a:tr h="968896">
                <a:tc>
                  <a:txBody>
                    <a:bodyPr/>
                    <a:lstStyle/>
                    <a:p>
                      <a:r>
                        <a:rPr lang="en-US" sz="1800" b="0" i="0" kern="1200" dirty="0">
                          <a:solidFill>
                            <a:schemeClr val="dk1"/>
                          </a:solidFill>
                          <a:effectLst/>
                          <a:latin typeface="+mn-lt"/>
                          <a:ea typeface="+mn-ea"/>
                          <a:cs typeface="+mn-cs"/>
                        </a:rPr>
                        <a:t>Such versions may be affected by various issues, including but not limited to several overflows.</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53857337"/>
                  </a:ext>
                </a:extLst>
              </a:tr>
              <a:tr h="329729">
                <a:tc>
                  <a:txBody>
                    <a:bodyPr/>
                    <a:lstStyle/>
                    <a:p>
                      <a:r>
                        <a:rPr lang="en-US" dirty="0"/>
                        <a:t>Recommendations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5445207"/>
                  </a:ext>
                </a:extLst>
              </a:tr>
              <a:tr h="1005840">
                <a:tc>
                  <a:txBody>
                    <a:bodyPr/>
                    <a:lstStyle/>
                    <a:p>
                      <a:r>
                        <a:rPr lang="en-US" sz="1800" b="0" i="0" kern="1200" dirty="0">
                          <a:solidFill>
                            <a:schemeClr val="dk1"/>
                          </a:solidFill>
                          <a:effectLst/>
                          <a:latin typeface="+mn-lt"/>
                          <a:ea typeface="+mn-ea"/>
                          <a:cs typeface="+mn-cs"/>
                        </a:rPr>
                        <a:t>Upgrade to PHP version 5.2.4 or later.</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4146311"/>
                  </a:ext>
                </a:extLst>
              </a:tr>
            </a:tbl>
          </a:graphicData>
        </a:graphic>
      </p:graphicFrame>
    </p:spTree>
    <p:extLst>
      <p:ext uri="{BB962C8B-B14F-4D97-AF65-F5344CB8AC3E}">
        <p14:creationId xmlns:p14="http://schemas.microsoft.com/office/powerpoint/2010/main" val="28305578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33A6C-9FD9-4C31-B8B9-0DED02A07001}"/>
              </a:ext>
            </a:extLst>
          </p:cNvPr>
          <p:cNvSpPr>
            <a:spLocks noGrp="1"/>
          </p:cNvSpPr>
          <p:nvPr>
            <p:ph type="title"/>
          </p:nvPr>
        </p:nvSpPr>
        <p:spPr>
          <a:xfrm>
            <a:off x="0" y="0"/>
            <a:ext cx="10058400" cy="1097280"/>
          </a:xfrm>
        </p:spPr>
        <p:txBody>
          <a:bodyPr/>
          <a:lstStyle/>
          <a:p>
            <a:r>
              <a:rPr lang="en-US" dirty="0"/>
              <a:t>Proof of vulnerability detection</a:t>
            </a:r>
            <a:endParaRPr lang="en-IN" dirty="0"/>
          </a:p>
        </p:txBody>
      </p:sp>
      <p:pic>
        <p:nvPicPr>
          <p:cNvPr id="5" name="Content Placeholder 4">
            <a:extLst>
              <a:ext uri="{FF2B5EF4-FFF2-40B4-BE49-F238E27FC236}">
                <a16:creationId xmlns:a16="http://schemas.microsoft.com/office/drawing/2014/main" id="{F3266CB3-6E73-4F76-B2F6-F624C3773391}"/>
              </a:ext>
            </a:extLst>
          </p:cNvPr>
          <p:cNvPicPr>
            <a:picLocks noGrp="1" noChangeAspect="1"/>
          </p:cNvPicPr>
          <p:nvPr>
            <p:ph idx="1"/>
          </p:nvPr>
        </p:nvPicPr>
        <p:blipFill>
          <a:blip r:embed="rId2"/>
          <a:stretch>
            <a:fillRect/>
          </a:stretch>
        </p:blipFill>
        <p:spPr>
          <a:xfrm>
            <a:off x="1131887" y="1940560"/>
            <a:ext cx="9934575" cy="3708400"/>
          </a:xfrm>
          <a:ln w="12700">
            <a:solidFill>
              <a:schemeClr val="tx1"/>
            </a:solidFill>
          </a:ln>
        </p:spPr>
      </p:pic>
    </p:spTree>
    <p:extLst>
      <p:ext uri="{BB962C8B-B14F-4D97-AF65-F5344CB8AC3E}">
        <p14:creationId xmlns:p14="http://schemas.microsoft.com/office/powerpoint/2010/main" val="26054120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4126D-AEF0-4CAA-8C05-1292EA7E7330}"/>
              </a:ext>
            </a:extLst>
          </p:cNvPr>
          <p:cNvSpPr>
            <a:spLocks noGrp="1"/>
          </p:cNvSpPr>
          <p:nvPr>
            <p:ph type="title"/>
          </p:nvPr>
        </p:nvSpPr>
        <p:spPr>
          <a:xfrm>
            <a:off x="74428" y="1"/>
            <a:ext cx="7793665" cy="365760"/>
          </a:xfrm>
        </p:spPr>
        <p:txBody>
          <a:bodyPr>
            <a:normAutofit fontScale="90000"/>
          </a:bodyPr>
          <a:lstStyle/>
          <a:p>
            <a:br>
              <a:rPr lang="en-IN" b="1" i="0" dirty="0">
                <a:solidFill>
                  <a:srgbClr val="333333"/>
                </a:solidFill>
                <a:effectLst/>
                <a:latin typeface="Helvetica Neue"/>
              </a:rPr>
            </a:br>
            <a:br>
              <a:rPr lang="en-IN" b="1" i="0" dirty="0">
                <a:solidFill>
                  <a:srgbClr val="333333"/>
                </a:solidFill>
                <a:effectLst/>
                <a:latin typeface="Helvetica Neue"/>
              </a:rPr>
            </a:br>
            <a:r>
              <a:rPr lang="en-IN" sz="2200" b="1" i="0" dirty="0">
                <a:solidFill>
                  <a:srgbClr val="333333"/>
                </a:solidFill>
                <a:effectLst/>
                <a:latin typeface="Times New Roman" panose="02020603050405020304" pitchFamily="18" charset="0"/>
                <a:cs typeface="Times New Roman" panose="02020603050405020304" pitchFamily="18" charset="0"/>
              </a:rPr>
              <a:t>15</a:t>
            </a:r>
            <a:r>
              <a:rPr lang="en-IN" sz="2200" b="1" dirty="0">
                <a:solidFill>
                  <a:srgbClr val="333333"/>
                </a:solidFill>
                <a:latin typeface="Times New Roman" panose="02020603050405020304" pitchFamily="18" charset="0"/>
                <a:cs typeface="Times New Roman" panose="02020603050405020304" pitchFamily="18" charset="0"/>
              </a:rPr>
              <a:t>)</a:t>
            </a:r>
            <a:r>
              <a:rPr lang="en-IN" sz="2200" b="1" i="0" dirty="0">
                <a:solidFill>
                  <a:srgbClr val="333333"/>
                </a:solidFill>
                <a:effectLst/>
                <a:latin typeface="Times New Roman" panose="02020603050405020304" pitchFamily="18" charset="0"/>
                <a:cs typeface="Times New Roman" panose="02020603050405020304" pitchFamily="18" charset="0"/>
              </a:rPr>
              <a:t> PHP &lt; 5.2.5</a:t>
            </a:r>
            <a:r>
              <a:rPr lang="en-IN" sz="2200" b="1" dirty="0">
                <a:solidFill>
                  <a:srgbClr val="333333"/>
                </a:solidFill>
                <a:latin typeface="Times New Roman" panose="02020603050405020304" pitchFamily="18" charset="0"/>
                <a:cs typeface="Times New Roman" panose="02020603050405020304" pitchFamily="18" charset="0"/>
              </a:rPr>
              <a:t> Multiple vulnerabilities</a:t>
            </a:r>
            <a:br>
              <a:rPr lang="en-IN" sz="2900" b="1" i="0" dirty="0">
                <a:solidFill>
                  <a:srgbClr val="333333"/>
                </a:solidFill>
                <a:effectLst/>
                <a:latin typeface="Times New Roman" panose="02020603050405020304" pitchFamily="18" charset="0"/>
                <a:cs typeface="Times New Roman" panose="02020603050405020304" pitchFamily="18" charset="0"/>
              </a:rPr>
            </a:br>
            <a:br>
              <a:rPr lang="en-IN" b="1" i="0" dirty="0">
                <a:solidFill>
                  <a:srgbClr val="333333"/>
                </a:solidFill>
                <a:effectLst/>
                <a:latin typeface="Helvetica Neue"/>
              </a:rPr>
            </a:br>
            <a:endParaRPr lang="en-IN" dirty="0"/>
          </a:p>
        </p:txBody>
      </p:sp>
      <p:graphicFrame>
        <p:nvGraphicFramePr>
          <p:cNvPr id="13" name="Table 13">
            <a:extLst>
              <a:ext uri="{FF2B5EF4-FFF2-40B4-BE49-F238E27FC236}">
                <a16:creationId xmlns:a16="http://schemas.microsoft.com/office/drawing/2014/main" id="{4C78F117-DAE5-46BE-9265-D7BC1B59DF40}"/>
              </a:ext>
            </a:extLst>
          </p:cNvPr>
          <p:cNvGraphicFramePr>
            <a:graphicFrameLocks noGrp="1"/>
          </p:cNvGraphicFramePr>
          <p:nvPr>
            <p:ph idx="1"/>
            <p:extLst>
              <p:ext uri="{D42A27DB-BD31-4B8C-83A1-F6EECF244321}">
                <p14:modId xmlns:p14="http://schemas.microsoft.com/office/powerpoint/2010/main" val="1059650486"/>
              </p:ext>
            </p:extLst>
          </p:nvPr>
        </p:nvGraphicFramePr>
        <p:xfrm>
          <a:off x="152400" y="510127"/>
          <a:ext cx="11521440" cy="2114849"/>
        </p:xfrm>
        <a:graphic>
          <a:graphicData uri="http://schemas.openxmlformats.org/drawingml/2006/table">
            <a:tbl>
              <a:tblPr firstRow="1" bandRow="1">
                <a:tableStyleId>{5C22544A-7EE6-4342-B048-85BDC9FD1C3A}</a:tableStyleId>
              </a:tblPr>
              <a:tblGrid>
                <a:gridCol w="11521440">
                  <a:extLst>
                    <a:ext uri="{9D8B030D-6E8A-4147-A177-3AD203B41FA5}">
                      <a16:colId xmlns:a16="http://schemas.microsoft.com/office/drawing/2014/main" val="3947224784"/>
                    </a:ext>
                  </a:extLst>
                </a:gridCol>
              </a:tblGrid>
              <a:tr h="334135">
                <a:tc>
                  <a:txBody>
                    <a:bodyPr/>
                    <a:lstStyle/>
                    <a:p>
                      <a:r>
                        <a:rPr lang="en-US" baseline="0" dirty="0">
                          <a:solidFill>
                            <a:schemeClr val="tx1"/>
                          </a:solidFill>
                        </a:rPr>
                        <a:t>Observation</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502378585"/>
                  </a:ext>
                </a:extLst>
              </a:tr>
              <a:tr h="1749089">
                <a:tc>
                  <a:txBody>
                    <a:bodyPr/>
                    <a:lstStyle/>
                    <a:p>
                      <a:pPr marL="0" indent="0">
                        <a:buFontTx/>
                        <a:buNone/>
                      </a:pPr>
                      <a:r>
                        <a:rPr lang="en-US" sz="1800" b="0" i="0" kern="1200" dirty="0">
                          <a:solidFill>
                            <a:schemeClr val="dk1"/>
                          </a:solidFill>
                          <a:effectLst/>
                          <a:latin typeface="+mn-lt"/>
                          <a:ea typeface="+mn-ea"/>
                          <a:cs typeface="+mn-cs"/>
                        </a:rPr>
                        <a:t>According to its banner, the version of PHP installed on the remote host is older than 5.2.5. </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32791383"/>
                  </a:ext>
                </a:extLst>
              </a:tr>
            </a:tbl>
          </a:graphicData>
        </a:graphic>
      </p:graphicFrame>
      <p:graphicFrame>
        <p:nvGraphicFramePr>
          <p:cNvPr id="14" name="Table 14">
            <a:extLst>
              <a:ext uri="{FF2B5EF4-FFF2-40B4-BE49-F238E27FC236}">
                <a16:creationId xmlns:a16="http://schemas.microsoft.com/office/drawing/2014/main" id="{4D9E4A05-4281-4347-8BE5-66B121F8E13F}"/>
              </a:ext>
            </a:extLst>
          </p:cNvPr>
          <p:cNvGraphicFramePr>
            <a:graphicFrameLocks noGrp="1"/>
          </p:cNvGraphicFramePr>
          <p:nvPr>
            <p:extLst>
              <p:ext uri="{D42A27DB-BD31-4B8C-83A1-F6EECF244321}">
                <p14:modId xmlns:p14="http://schemas.microsoft.com/office/powerpoint/2010/main" val="711279379"/>
              </p:ext>
            </p:extLst>
          </p:nvPr>
        </p:nvGraphicFramePr>
        <p:xfrm>
          <a:off x="155574" y="2624976"/>
          <a:ext cx="11518266" cy="365760"/>
        </p:xfrm>
        <a:graphic>
          <a:graphicData uri="http://schemas.openxmlformats.org/drawingml/2006/table">
            <a:tbl>
              <a:tblPr firstRow="1" bandRow="1">
                <a:tableStyleId>{5C22544A-7EE6-4342-B048-85BDC9FD1C3A}</a:tableStyleId>
              </a:tblPr>
              <a:tblGrid>
                <a:gridCol w="2147417">
                  <a:extLst>
                    <a:ext uri="{9D8B030D-6E8A-4147-A177-3AD203B41FA5}">
                      <a16:colId xmlns:a16="http://schemas.microsoft.com/office/drawing/2014/main" val="3092710654"/>
                    </a:ext>
                  </a:extLst>
                </a:gridCol>
                <a:gridCol w="535733">
                  <a:extLst>
                    <a:ext uri="{9D8B030D-6E8A-4147-A177-3AD203B41FA5}">
                      <a16:colId xmlns:a16="http://schemas.microsoft.com/office/drawing/2014/main" val="1324316881"/>
                    </a:ext>
                  </a:extLst>
                </a:gridCol>
                <a:gridCol w="1789836">
                  <a:extLst>
                    <a:ext uri="{9D8B030D-6E8A-4147-A177-3AD203B41FA5}">
                      <a16:colId xmlns:a16="http://schemas.microsoft.com/office/drawing/2014/main" val="2565159919"/>
                    </a:ext>
                  </a:extLst>
                </a:gridCol>
                <a:gridCol w="608788">
                  <a:extLst>
                    <a:ext uri="{9D8B030D-6E8A-4147-A177-3AD203B41FA5}">
                      <a16:colId xmlns:a16="http://schemas.microsoft.com/office/drawing/2014/main" val="3631140609"/>
                    </a:ext>
                  </a:extLst>
                </a:gridCol>
                <a:gridCol w="1899418">
                  <a:extLst>
                    <a:ext uri="{9D8B030D-6E8A-4147-A177-3AD203B41FA5}">
                      <a16:colId xmlns:a16="http://schemas.microsoft.com/office/drawing/2014/main" val="1770981290"/>
                    </a:ext>
                  </a:extLst>
                </a:gridCol>
                <a:gridCol w="547909">
                  <a:extLst>
                    <a:ext uri="{9D8B030D-6E8A-4147-A177-3AD203B41FA5}">
                      <a16:colId xmlns:a16="http://schemas.microsoft.com/office/drawing/2014/main" val="2050343036"/>
                    </a:ext>
                  </a:extLst>
                </a:gridCol>
                <a:gridCol w="1716782">
                  <a:extLst>
                    <a:ext uri="{9D8B030D-6E8A-4147-A177-3AD203B41FA5}">
                      <a16:colId xmlns:a16="http://schemas.microsoft.com/office/drawing/2014/main" val="2067942846"/>
                    </a:ext>
                  </a:extLst>
                </a:gridCol>
                <a:gridCol w="523558">
                  <a:extLst>
                    <a:ext uri="{9D8B030D-6E8A-4147-A177-3AD203B41FA5}">
                      <a16:colId xmlns:a16="http://schemas.microsoft.com/office/drawing/2014/main" val="1742857350"/>
                    </a:ext>
                  </a:extLst>
                </a:gridCol>
                <a:gridCol w="1748825">
                  <a:extLst>
                    <a:ext uri="{9D8B030D-6E8A-4147-A177-3AD203B41FA5}">
                      <a16:colId xmlns:a16="http://schemas.microsoft.com/office/drawing/2014/main" val="2980253927"/>
                    </a:ext>
                  </a:extLst>
                </a:gridCol>
              </a:tblGrid>
              <a:tr h="0">
                <a:tc>
                  <a:txBody>
                    <a:bodyPr/>
                    <a:lstStyle/>
                    <a:p>
                      <a:r>
                        <a:rPr lang="en-US" baseline="0" dirty="0">
                          <a:solidFill>
                            <a:schemeClr val="tx1"/>
                          </a:solidFill>
                        </a:rPr>
                        <a:t>Risk</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Critical</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High</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US" baseline="0" dirty="0">
                          <a:solidFill>
                            <a:schemeClr val="tx1"/>
                          </a:solidFill>
                        </a:rPr>
                        <a:t>Medium</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Low</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4185177"/>
                  </a:ext>
                </a:extLst>
              </a:tr>
            </a:tbl>
          </a:graphicData>
        </a:graphic>
      </p:graphicFrame>
      <p:graphicFrame>
        <p:nvGraphicFramePr>
          <p:cNvPr id="15" name="Table 15">
            <a:extLst>
              <a:ext uri="{FF2B5EF4-FFF2-40B4-BE49-F238E27FC236}">
                <a16:creationId xmlns:a16="http://schemas.microsoft.com/office/drawing/2014/main" id="{DBDB0BDA-7716-4C60-A1AD-FCEFA443DDDE}"/>
              </a:ext>
            </a:extLst>
          </p:cNvPr>
          <p:cNvGraphicFramePr>
            <a:graphicFrameLocks noGrp="1"/>
          </p:cNvGraphicFramePr>
          <p:nvPr>
            <p:extLst>
              <p:ext uri="{D42A27DB-BD31-4B8C-83A1-F6EECF244321}">
                <p14:modId xmlns:p14="http://schemas.microsoft.com/office/powerpoint/2010/main" val="2323247487"/>
              </p:ext>
            </p:extLst>
          </p:nvPr>
        </p:nvGraphicFramePr>
        <p:xfrm>
          <a:off x="152400" y="2990736"/>
          <a:ext cx="11521440" cy="2340496"/>
        </p:xfrm>
        <a:graphic>
          <a:graphicData uri="http://schemas.openxmlformats.org/drawingml/2006/table">
            <a:tbl>
              <a:tblPr firstRow="1" bandRow="1">
                <a:tableStyleId>{5C22544A-7EE6-4342-B048-85BDC9FD1C3A}</a:tableStyleId>
              </a:tblPr>
              <a:tblGrid>
                <a:gridCol w="11521440">
                  <a:extLst>
                    <a:ext uri="{9D8B030D-6E8A-4147-A177-3AD203B41FA5}">
                      <a16:colId xmlns:a16="http://schemas.microsoft.com/office/drawing/2014/main" val="3496989527"/>
                    </a:ext>
                  </a:extLst>
                </a:gridCol>
              </a:tblGrid>
              <a:tr h="968896">
                <a:tc>
                  <a:txBody>
                    <a:bodyPr/>
                    <a:lstStyle/>
                    <a:p>
                      <a:r>
                        <a:rPr lang="en-US" sz="1800" b="0" i="0" kern="1200" dirty="0">
                          <a:solidFill>
                            <a:schemeClr val="dk1"/>
                          </a:solidFill>
                          <a:effectLst/>
                          <a:latin typeface="+mn-lt"/>
                          <a:ea typeface="+mn-ea"/>
                          <a:cs typeface="+mn-cs"/>
                        </a:rPr>
                        <a:t>Such versions may be affected by various issues, including but not limited to several buffer overflows.</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53857337"/>
                  </a:ext>
                </a:extLst>
              </a:tr>
              <a:tr h="329729">
                <a:tc>
                  <a:txBody>
                    <a:bodyPr/>
                    <a:lstStyle/>
                    <a:p>
                      <a:r>
                        <a:rPr lang="en-US" dirty="0"/>
                        <a:t>Recommendations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5445207"/>
                  </a:ext>
                </a:extLst>
              </a:tr>
              <a:tr h="1005840">
                <a:tc>
                  <a:txBody>
                    <a:bodyPr/>
                    <a:lstStyle/>
                    <a:p>
                      <a:r>
                        <a:rPr lang="en-US" sz="1800" b="0" i="0" kern="1200" dirty="0">
                          <a:solidFill>
                            <a:schemeClr val="dk1"/>
                          </a:solidFill>
                          <a:effectLst/>
                          <a:latin typeface="+mn-lt"/>
                          <a:ea typeface="+mn-ea"/>
                          <a:cs typeface="+mn-cs"/>
                        </a:rPr>
                        <a:t>Upgrade to PHP version 5.2.5 or later.</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4146311"/>
                  </a:ext>
                </a:extLst>
              </a:tr>
            </a:tbl>
          </a:graphicData>
        </a:graphic>
      </p:graphicFrame>
    </p:spTree>
    <p:extLst>
      <p:ext uri="{BB962C8B-B14F-4D97-AF65-F5344CB8AC3E}">
        <p14:creationId xmlns:p14="http://schemas.microsoft.com/office/powerpoint/2010/main" val="1927387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3000"/>
            <a:lum/>
            <a:extLst>
              <a:ext uri="{837473B0-CC2E-450A-ABE3-18F120FF3D39}">
                <a1611:picAttrSrcUrl xmlns:a1611="http://schemas.microsoft.com/office/drawing/2016/11/main" r:id="rId3"/>
              </a:ext>
            </a:extLst>
          </a:blip>
          <a:srcRect/>
          <a:stretch>
            <a:fillRect t="-24000" b="-2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9AFC4-BA4A-45EC-8A05-0AB2D185088E}"/>
              </a:ext>
            </a:extLst>
          </p:cNvPr>
          <p:cNvSpPr>
            <a:spLocks noGrp="1"/>
          </p:cNvSpPr>
          <p:nvPr>
            <p:ph type="title"/>
          </p:nvPr>
        </p:nvSpPr>
        <p:spPr>
          <a:xfrm>
            <a:off x="4124452" y="962152"/>
            <a:ext cx="3806952" cy="815848"/>
          </a:xfrm>
        </p:spPr>
        <p:txBody>
          <a:bodyPr>
            <a:normAutofit fontScale="90000"/>
          </a:bodyPr>
          <a:lstStyle/>
          <a:p>
            <a:r>
              <a:rPr lang="en-US" dirty="0"/>
              <a:t>Report Details</a:t>
            </a:r>
            <a:endParaRPr lang="en-IN" dirty="0"/>
          </a:p>
        </p:txBody>
      </p:sp>
      <p:graphicFrame>
        <p:nvGraphicFramePr>
          <p:cNvPr id="7" name="Table 7">
            <a:extLst>
              <a:ext uri="{FF2B5EF4-FFF2-40B4-BE49-F238E27FC236}">
                <a16:creationId xmlns:a16="http://schemas.microsoft.com/office/drawing/2014/main" id="{51A8D9B0-70D9-436C-A6C4-38601C2B0F30}"/>
              </a:ext>
            </a:extLst>
          </p:cNvPr>
          <p:cNvGraphicFramePr>
            <a:graphicFrameLocks noGrp="1"/>
          </p:cNvGraphicFramePr>
          <p:nvPr>
            <p:ph idx="1"/>
            <p:extLst>
              <p:ext uri="{D42A27DB-BD31-4B8C-83A1-F6EECF244321}">
                <p14:modId xmlns:p14="http://schemas.microsoft.com/office/powerpoint/2010/main" val="529126079"/>
              </p:ext>
            </p:extLst>
          </p:nvPr>
        </p:nvGraphicFramePr>
        <p:xfrm>
          <a:off x="2289048" y="2153920"/>
          <a:ext cx="7477760" cy="2003099"/>
        </p:xfrm>
        <a:graphic>
          <a:graphicData uri="http://schemas.openxmlformats.org/drawingml/2006/table">
            <a:tbl>
              <a:tblPr firstRow="1" bandRow="1">
                <a:tableStyleId>{5C22544A-7EE6-4342-B048-85BDC9FD1C3A}</a:tableStyleId>
              </a:tblPr>
              <a:tblGrid>
                <a:gridCol w="3728966">
                  <a:extLst>
                    <a:ext uri="{9D8B030D-6E8A-4147-A177-3AD203B41FA5}">
                      <a16:colId xmlns:a16="http://schemas.microsoft.com/office/drawing/2014/main" val="990717197"/>
                    </a:ext>
                  </a:extLst>
                </a:gridCol>
                <a:gridCol w="3748794">
                  <a:extLst>
                    <a:ext uri="{9D8B030D-6E8A-4147-A177-3AD203B41FA5}">
                      <a16:colId xmlns:a16="http://schemas.microsoft.com/office/drawing/2014/main" val="1659908083"/>
                    </a:ext>
                  </a:extLst>
                </a:gridCol>
              </a:tblGrid>
              <a:tr h="894080">
                <a:tc>
                  <a:txBody>
                    <a:bodyPr/>
                    <a:lstStyle/>
                    <a:p>
                      <a:pPr algn="ctr"/>
                      <a:r>
                        <a:rPr lang="en-US" sz="2000" baseline="0" dirty="0">
                          <a:solidFill>
                            <a:schemeClr val="bg1"/>
                          </a:solidFill>
                        </a:rPr>
                        <a:t>Website Name </a:t>
                      </a:r>
                      <a:endParaRPr lang="en-IN" sz="2000" baseline="0" dirty="0">
                        <a:solidFill>
                          <a:schemeClr val="bg1"/>
                        </a:solidFill>
                      </a:endParaRPr>
                    </a:p>
                  </a:txBody>
                  <a:tcPr>
                    <a:solidFill>
                      <a:schemeClr val="bg1">
                        <a:lumMod val="65000"/>
                      </a:schemeClr>
                    </a:solidFill>
                  </a:tcPr>
                </a:tc>
                <a:tc>
                  <a:txBody>
                    <a:bodyPr/>
                    <a:lstStyle/>
                    <a:p>
                      <a:r>
                        <a:rPr lang="en-US" sz="2000" baseline="0" dirty="0">
                          <a:solidFill>
                            <a:schemeClr val="tx1"/>
                          </a:solidFill>
                        </a:rPr>
                        <a:t>Testphp</a:t>
                      </a:r>
                      <a:r>
                        <a:rPr lang="en-US" sz="2000" dirty="0">
                          <a:solidFill>
                            <a:schemeClr val="tx1"/>
                          </a:solidFill>
                        </a:rPr>
                        <a:t>.vulnweb.com</a:t>
                      </a:r>
                      <a:endParaRPr lang="en-IN" sz="2000" dirty="0">
                        <a:solidFill>
                          <a:schemeClr val="tx1"/>
                        </a:solidFill>
                      </a:endParaRPr>
                    </a:p>
                  </a:txBody>
                  <a:tcPr>
                    <a:solidFill>
                      <a:schemeClr val="bg1">
                        <a:lumMod val="95000"/>
                      </a:schemeClr>
                    </a:solidFill>
                  </a:tcPr>
                </a:tc>
                <a:extLst>
                  <a:ext uri="{0D108BD9-81ED-4DB2-BD59-A6C34878D82A}">
                    <a16:rowId xmlns:a16="http://schemas.microsoft.com/office/drawing/2014/main" val="2879558599"/>
                  </a:ext>
                </a:extLst>
              </a:tr>
              <a:tr h="1109019">
                <a:tc>
                  <a:txBody>
                    <a:bodyPr/>
                    <a:lstStyle/>
                    <a:p>
                      <a:pPr algn="ctr"/>
                      <a:r>
                        <a:rPr lang="en-US" sz="2000" b="1" baseline="0" dirty="0">
                          <a:solidFill>
                            <a:schemeClr val="bg1"/>
                          </a:solidFill>
                        </a:rPr>
                        <a:t>Automatic Scan Performed on</a:t>
                      </a:r>
                      <a:endParaRPr lang="en-IN" sz="2000" b="1" baseline="0" dirty="0">
                        <a:solidFill>
                          <a:schemeClr val="bg1"/>
                        </a:solidFill>
                      </a:endParaRPr>
                    </a:p>
                  </a:txBody>
                  <a:tcPr>
                    <a:solidFill>
                      <a:schemeClr val="bg1">
                        <a:lumMod val="65000"/>
                      </a:schemeClr>
                    </a:solidFill>
                  </a:tcPr>
                </a:tc>
                <a:tc>
                  <a:txBody>
                    <a:bodyPr/>
                    <a:lstStyle/>
                    <a:p>
                      <a:r>
                        <a:rPr lang="en-US" sz="2000" b="1" dirty="0"/>
                        <a:t>Nessus Essentials</a:t>
                      </a:r>
                      <a:endParaRPr lang="en-IN" sz="2000" b="1" dirty="0"/>
                    </a:p>
                  </a:txBody>
                  <a:tcPr>
                    <a:solidFill>
                      <a:schemeClr val="bg1">
                        <a:lumMod val="95000"/>
                      </a:schemeClr>
                    </a:solidFill>
                  </a:tcPr>
                </a:tc>
                <a:extLst>
                  <a:ext uri="{0D108BD9-81ED-4DB2-BD59-A6C34878D82A}">
                    <a16:rowId xmlns:a16="http://schemas.microsoft.com/office/drawing/2014/main" val="2021592600"/>
                  </a:ext>
                </a:extLst>
              </a:tr>
            </a:tbl>
          </a:graphicData>
        </a:graphic>
      </p:graphicFrame>
    </p:spTree>
    <p:extLst>
      <p:ext uri="{BB962C8B-B14F-4D97-AF65-F5344CB8AC3E}">
        <p14:creationId xmlns:p14="http://schemas.microsoft.com/office/powerpoint/2010/main" val="442617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9B2C1-0183-4A16-9BBD-D2EC1D3D60F4}"/>
              </a:ext>
            </a:extLst>
          </p:cNvPr>
          <p:cNvSpPr>
            <a:spLocks noGrp="1"/>
          </p:cNvSpPr>
          <p:nvPr>
            <p:ph type="title"/>
          </p:nvPr>
        </p:nvSpPr>
        <p:spPr>
          <a:xfrm>
            <a:off x="0" y="0"/>
            <a:ext cx="10058400" cy="1076960"/>
          </a:xfrm>
        </p:spPr>
        <p:txBody>
          <a:bodyPr/>
          <a:lstStyle/>
          <a:p>
            <a:r>
              <a:rPr lang="en-US" dirty="0"/>
              <a:t>Proof of vulnerability detection</a:t>
            </a:r>
            <a:endParaRPr lang="en-IN" dirty="0"/>
          </a:p>
        </p:txBody>
      </p:sp>
      <p:pic>
        <p:nvPicPr>
          <p:cNvPr id="5" name="Content Placeholder 4">
            <a:extLst>
              <a:ext uri="{FF2B5EF4-FFF2-40B4-BE49-F238E27FC236}">
                <a16:creationId xmlns:a16="http://schemas.microsoft.com/office/drawing/2014/main" id="{E5AC01F7-F40C-4EBC-95DE-993BF2BC58F7}"/>
              </a:ext>
            </a:extLst>
          </p:cNvPr>
          <p:cNvPicPr>
            <a:picLocks noGrp="1" noChangeAspect="1"/>
          </p:cNvPicPr>
          <p:nvPr>
            <p:ph idx="1"/>
          </p:nvPr>
        </p:nvPicPr>
        <p:blipFill>
          <a:blip r:embed="rId2"/>
          <a:stretch>
            <a:fillRect/>
          </a:stretch>
        </p:blipFill>
        <p:spPr>
          <a:xfrm>
            <a:off x="1069975" y="1788161"/>
            <a:ext cx="10058400" cy="3420162"/>
          </a:xfrm>
          <a:ln w="12700">
            <a:solidFill>
              <a:schemeClr val="tx1"/>
            </a:solidFill>
          </a:ln>
        </p:spPr>
      </p:pic>
    </p:spTree>
    <p:extLst>
      <p:ext uri="{BB962C8B-B14F-4D97-AF65-F5344CB8AC3E}">
        <p14:creationId xmlns:p14="http://schemas.microsoft.com/office/powerpoint/2010/main" val="5707080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4126D-AEF0-4CAA-8C05-1292EA7E7330}"/>
              </a:ext>
            </a:extLst>
          </p:cNvPr>
          <p:cNvSpPr>
            <a:spLocks noGrp="1"/>
          </p:cNvSpPr>
          <p:nvPr>
            <p:ph type="title"/>
          </p:nvPr>
        </p:nvSpPr>
        <p:spPr>
          <a:xfrm>
            <a:off x="74428" y="1"/>
            <a:ext cx="7793665" cy="365760"/>
          </a:xfrm>
        </p:spPr>
        <p:txBody>
          <a:bodyPr>
            <a:normAutofit fontScale="90000"/>
          </a:bodyPr>
          <a:lstStyle/>
          <a:p>
            <a:br>
              <a:rPr lang="en-IN" b="1" i="0" dirty="0">
                <a:solidFill>
                  <a:srgbClr val="333333"/>
                </a:solidFill>
                <a:effectLst/>
                <a:latin typeface="Helvetica Neue"/>
              </a:rPr>
            </a:br>
            <a:br>
              <a:rPr lang="en-IN" b="1" i="0" dirty="0">
                <a:solidFill>
                  <a:srgbClr val="333333"/>
                </a:solidFill>
                <a:effectLst/>
                <a:latin typeface="Helvetica Neue"/>
              </a:rPr>
            </a:br>
            <a:r>
              <a:rPr lang="en-IN" sz="2200" b="1" i="0" dirty="0">
                <a:solidFill>
                  <a:srgbClr val="333333"/>
                </a:solidFill>
                <a:effectLst/>
                <a:latin typeface="Times New Roman" panose="02020603050405020304" pitchFamily="18" charset="0"/>
                <a:cs typeface="Times New Roman" panose="02020603050405020304" pitchFamily="18" charset="0"/>
              </a:rPr>
              <a:t>16</a:t>
            </a:r>
            <a:r>
              <a:rPr lang="en-IN" sz="2200" b="1" dirty="0">
                <a:solidFill>
                  <a:srgbClr val="333333"/>
                </a:solidFill>
                <a:latin typeface="Times New Roman" panose="02020603050405020304" pitchFamily="18" charset="0"/>
                <a:cs typeface="Times New Roman" panose="02020603050405020304" pitchFamily="18" charset="0"/>
              </a:rPr>
              <a:t>)</a:t>
            </a:r>
            <a:r>
              <a:rPr lang="en-IN" sz="2200" b="1" i="0" dirty="0">
                <a:solidFill>
                  <a:srgbClr val="333333"/>
                </a:solidFill>
                <a:effectLst/>
                <a:latin typeface="Times New Roman" panose="02020603050405020304" pitchFamily="18" charset="0"/>
                <a:cs typeface="Times New Roman" panose="02020603050405020304" pitchFamily="18" charset="0"/>
              </a:rPr>
              <a:t> PHP &lt; 5.2.9</a:t>
            </a:r>
            <a:r>
              <a:rPr lang="en-IN" sz="2200" b="1" dirty="0">
                <a:solidFill>
                  <a:srgbClr val="333333"/>
                </a:solidFill>
                <a:latin typeface="Times New Roman" panose="02020603050405020304" pitchFamily="18" charset="0"/>
                <a:cs typeface="Times New Roman" panose="02020603050405020304" pitchFamily="18" charset="0"/>
              </a:rPr>
              <a:t> Multiple vulnerabilities</a:t>
            </a:r>
            <a:br>
              <a:rPr lang="en-IN" sz="2900" b="1" i="0" dirty="0">
                <a:solidFill>
                  <a:srgbClr val="333333"/>
                </a:solidFill>
                <a:effectLst/>
                <a:latin typeface="Times New Roman" panose="02020603050405020304" pitchFamily="18" charset="0"/>
                <a:cs typeface="Times New Roman" panose="02020603050405020304" pitchFamily="18" charset="0"/>
              </a:rPr>
            </a:br>
            <a:br>
              <a:rPr lang="en-IN" b="1" i="0" dirty="0">
                <a:solidFill>
                  <a:srgbClr val="333333"/>
                </a:solidFill>
                <a:effectLst/>
                <a:latin typeface="Helvetica Neue"/>
              </a:rPr>
            </a:br>
            <a:endParaRPr lang="en-IN" dirty="0"/>
          </a:p>
        </p:txBody>
      </p:sp>
      <p:graphicFrame>
        <p:nvGraphicFramePr>
          <p:cNvPr id="13" name="Table 13">
            <a:extLst>
              <a:ext uri="{FF2B5EF4-FFF2-40B4-BE49-F238E27FC236}">
                <a16:creationId xmlns:a16="http://schemas.microsoft.com/office/drawing/2014/main" id="{4C78F117-DAE5-46BE-9265-D7BC1B59DF40}"/>
              </a:ext>
            </a:extLst>
          </p:cNvPr>
          <p:cNvGraphicFramePr>
            <a:graphicFrameLocks noGrp="1"/>
          </p:cNvGraphicFramePr>
          <p:nvPr>
            <p:ph idx="1"/>
            <p:extLst>
              <p:ext uri="{D42A27DB-BD31-4B8C-83A1-F6EECF244321}">
                <p14:modId xmlns:p14="http://schemas.microsoft.com/office/powerpoint/2010/main" val="3450125118"/>
              </p:ext>
            </p:extLst>
          </p:nvPr>
        </p:nvGraphicFramePr>
        <p:xfrm>
          <a:off x="152400" y="379803"/>
          <a:ext cx="11755120" cy="2258658"/>
        </p:xfrm>
        <a:graphic>
          <a:graphicData uri="http://schemas.openxmlformats.org/drawingml/2006/table">
            <a:tbl>
              <a:tblPr firstRow="1" bandRow="1">
                <a:tableStyleId>{5C22544A-7EE6-4342-B048-85BDC9FD1C3A}</a:tableStyleId>
              </a:tblPr>
              <a:tblGrid>
                <a:gridCol w="11755120">
                  <a:extLst>
                    <a:ext uri="{9D8B030D-6E8A-4147-A177-3AD203B41FA5}">
                      <a16:colId xmlns:a16="http://schemas.microsoft.com/office/drawing/2014/main" val="3947224784"/>
                    </a:ext>
                  </a:extLst>
                </a:gridCol>
              </a:tblGrid>
              <a:tr h="334135">
                <a:tc>
                  <a:txBody>
                    <a:bodyPr/>
                    <a:lstStyle/>
                    <a:p>
                      <a:r>
                        <a:rPr lang="en-US" baseline="0" dirty="0">
                          <a:solidFill>
                            <a:schemeClr val="tx1"/>
                          </a:solidFill>
                        </a:rPr>
                        <a:t>Observation</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502378585"/>
                  </a:ext>
                </a:extLst>
              </a:tr>
              <a:tr h="1892898">
                <a:tc>
                  <a:txBody>
                    <a:bodyPr/>
                    <a:lstStyle/>
                    <a:p>
                      <a:pPr marL="0" indent="0">
                        <a:buFontTx/>
                        <a:buNone/>
                      </a:pPr>
                      <a:r>
                        <a:rPr lang="en-US" sz="1800" b="0" i="0" kern="1200" dirty="0">
                          <a:solidFill>
                            <a:schemeClr val="dk1"/>
                          </a:solidFill>
                          <a:effectLst/>
                          <a:latin typeface="+mn-lt"/>
                          <a:ea typeface="+mn-ea"/>
                          <a:cs typeface="+mn-cs"/>
                        </a:rPr>
                        <a:t>According to its banner, the version of PHP installed on the remote host is older than 5.2.9. </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32791383"/>
                  </a:ext>
                </a:extLst>
              </a:tr>
            </a:tbl>
          </a:graphicData>
        </a:graphic>
      </p:graphicFrame>
      <p:graphicFrame>
        <p:nvGraphicFramePr>
          <p:cNvPr id="14" name="Table 14">
            <a:extLst>
              <a:ext uri="{FF2B5EF4-FFF2-40B4-BE49-F238E27FC236}">
                <a16:creationId xmlns:a16="http://schemas.microsoft.com/office/drawing/2014/main" id="{4D9E4A05-4281-4347-8BE5-66B121F8E13F}"/>
              </a:ext>
            </a:extLst>
          </p:cNvPr>
          <p:cNvGraphicFramePr>
            <a:graphicFrameLocks noGrp="1"/>
          </p:cNvGraphicFramePr>
          <p:nvPr>
            <p:extLst>
              <p:ext uri="{D42A27DB-BD31-4B8C-83A1-F6EECF244321}">
                <p14:modId xmlns:p14="http://schemas.microsoft.com/office/powerpoint/2010/main" val="1477277847"/>
              </p:ext>
            </p:extLst>
          </p:nvPr>
        </p:nvGraphicFramePr>
        <p:xfrm>
          <a:off x="152400" y="2638461"/>
          <a:ext cx="11751945" cy="365760"/>
        </p:xfrm>
        <a:graphic>
          <a:graphicData uri="http://schemas.openxmlformats.org/drawingml/2006/table">
            <a:tbl>
              <a:tblPr firstRow="1" bandRow="1">
                <a:tableStyleId>{5C22544A-7EE6-4342-B048-85BDC9FD1C3A}</a:tableStyleId>
              </a:tblPr>
              <a:tblGrid>
                <a:gridCol w="2190983">
                  <a:extLst>
                    <a:ext uri="{9D8B030D-6E8A-4147-A177-3AD203B41FA5}">
                      <a16:colId xmlns:a16="http://schemas.microsoft.com/office/drawing/2014/main" val="3092710654"/>
                    </a:ext>
                  </a:extLst>
                </a:gridCol>
                <a:gridCol w="546601">
                  <a:extLst>
                    <a:ext uri="{9D8B030D-6E8A-4147-A177-3AD203B41FA5}">
                      <a16:colId xmlns:a16="http://schemas.microsoft.com/office/drawing/2014/main" val="1324316881"/>
                    </a:ext>
                  </a:extLst>
                </a:gridCol>
                <a:gridCol w="1826148">
                  <a:extLst>
                    <a:ext uri="{9D8B030D-6E8A-4147-A177-3AD203B41FA5}">
                      <a16:colId xmlns:a16="http://schemas.microsoft.com/office/drawing/2014/main" val="2565159919"/>
                    </a:ext>
                  </a:extLst>
                </a:gridCol>
                <a:gridCol w="621139">
                  <a:extLst>
                    <a:ext uri="{9D8B030D-6E8A-4147-A177-3AD203B41FA5}">
                      <a16:colId xmlns:a16="http://schemas.microsoft.com/office/drawing/2014/main" val="3631140609"/>
                    </a:ext>
                  </a:extLst>
                </a:gridCol>
                <a:gridCol w="1937953">
                  <a:extLst>
                    <a:ext uri="{9D8B030D-6E8A-4147-A177-3AD203B41FA5}">
                      <a16:colId xmlns:a16="http://schemas.microsoft.com/office/drawing/2014/main" val="1770981290"/>
                    </a:ext>
                  </a:extLst>
                </a:gridCol>
                <a:gridCol w="559025">
                  <a:extLst>
                    <a:ext uri="{9D8B030D-6E8A-4147-A177-3AD203B41FA5}">
                      <a16:colId xmlns:a16="http://schemas.microsoft.com/office/drawing/2014/main" val="2050343036"/>
                    </a:ext>
                  </a:extLst>
                </a:gridCol>
                <a:gridCol w="1751612">
                  <a:extLst>
                    <a:ext uri="{9D8B030D-6E8A-4147-A177-3AD203B41FA5}">
                      <a16:colId xmlns:a16="http://schemas.microsoft.com/office/drawing/2014/main" val="2067942846"/>
                    </a:ext>
                  </a:extLst>
                </a:gridCol>
                <a:gridCol w="534179">
                  <a:extLst>
                    <a:ext uri="{9D8B030D-6E8A-4147-A177-3AD203B41FA5}">
                      <a16:colId xmlns:a16="http://schemas.microsoft.com/office/drawing/2014/main" val="1742857350"/>
                    </a:ext>
                  </a:extLst>
                </a:gridCol>
                <a:gridCol w="1784305">
                  <a:extLst>
                    <a:ext uri="{9D8B030D-6E8A-4147-A177-3AD203B41FA5}">
                      <a16:colId xmlns:a16="http://schemas.microsoft.com/office/drawing/2014/main" val="2980253927"/>
                    </a:ext>
                  </a:extLst>
                </a:gridCol>
              </a:tblGrid>
              <a:tr h="0">
                <a:tc>
                  <a:txBody>
                    <a:bodyPr/>
                    <a:lstStyle/>
                    <a:p>
                      <a:r>
                        <a:rPr lang="en-US" baseline="0" dirty="0">
                          <a:solidFill>
                            <a:schemeClr val="tx1"/>
                          </a:solidFill>
                        </a:rPr>
                        <a:t>Risk</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Critical</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High</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US" baseline="0" dirty="0">
                          <a:solidFill>
                            <a:schemeClr val="tx1"/>
                          </a:solidFill>
                        </a:rPr>
                        <a:t>Medium</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Low</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4185177"/>
                  </a:ext>
                </a:extLst>
              </a:tr>
            </a:tbl>
          </a:graphicData>
        </a:graphic>
      </p:graphicFrame>
      <p:graphicFrame>
        <p:nvGraphicFramePr>
          <p:cNvPr id="15" name="Table 15">
            <a:extLst>
              <a:ext uri="{FF2B5EF4-FFF2-40B4-BE49-F238E27FC236}">
                <a16:creationId xmlns:a16="http://schemas.microsoft.com/office/drawing/2014/main" id="{DBDB0BDA-7716-4C60-A1AD-FCEFA443DDDE}"/>
              </a:ext>
            </a:extLst>
          </p:cNvPr>
          <p:cNvGraphicFramePr>
            <a:graphicFrameLocks noGrp="1"/>
          </p:cNvGraphicFramePr>
          <p:nvPr>
            <p:extLst>
              <p:ext uri="{D42A27DB-BD31-4B8C-83A1-F6EECF244321}">
                <p14:modId xmlns:p14="http://schemas.microsoft.com/office/powerpoint/2010/main" val="958429394"/>
              </p:ext>
            </p:extLst>
          </p:nvPr>
        </p:nvGraphicFramePr>
        <p:xfrm>
          <a:off x="152401" y="3004221"/>
          <a:ext cx="11751944" cy="3660739"/>
        </p:xfrm>
        <a:graphic>
          <a:graphicData uri="http://schemas.openxmlformats.org/drawingml/2006/table">
            <a:tbl>
              <a:tblPr firstRow="1" bandRow="1">
                <a:tableStyleId>{5C22544A-7EE6-4342-B048-85BDC9FD1C3A}</a:tableStyleId>
              </a:tblPr>
              <a:tblGrid>
                <a:gridCol w="11751944">
                  <a:extLst>
                    <a:ext uri="{9D8B030D-6E8A-4147-A177-3AD203B41FA5}">
                      <a16:colId xmlns:a16="http://schemas.microsoft.com/office/drawing/2014/main" val="3496989527"/>
                    </a:ext>
                  </a:extLst>
                </a:gridCol>
              </a:tblGrid>
              <a:tr h="2518937">
                <a:tc>
                  <a:txBody>
                    <a:bodyPr/>
                    <a:lstStyle/>
                    <a:p>
                      <a:r>
                        <a:rPr lang="en-US" sz="1800" b="0" i="0" kern="1200" dirty="0">
                          <a:solidFill>
                            <a:schemeClr val="dk1"/>
                          </a:solidFill>
                          <a:effectLst/>
                          <a:latin typeface="+mn-lt"/>
                          <a:ea typeface="+mn-ea"/>
                          <a:cs typeface="+mn-cs"/>
                        </a:rPr>
                        <a:t>Such versions may be affected by several security issues :</a:t>
                      </a:r>
                      <a:br>
                        <a:rPr lang="en-US" dirty="0"/>
                      </a:br>
                      <a:r>
                        <a:rPr lang="en-US" sz="1800" b="0" i="0" kern="1200" dirty="0">
                          <a:solidFill>
                            <a:schemeClr val="dk1"/>
                          </a:solidFill>
                          <a:effectLst/>
                          <a:latin typeface="+mn-lt"/>
                          <a:ea typeface="+mn-ea"/>
                          <a:cs typeface="+mn-cs"/>
                        </a:rPr>
                        <a:t>- Background color is not correctly validated with a non true color image in function '</a:t>
                      </a:r>
                      <a:r>
                        <a:rPr lang="en-US" sz="1800" b="0" i="0" kern="1200" dirty="0" err="1">
                          <a:solidFill>
                            <a:schemeClr val="dk1"/>
                          </a:solidFill>
                          <a:effectLst/>
                          <a:latin typeface="+mn-lt"/>
                          <a:ea typeface="+mn-ea"/>
                          <a:cs typeface="+mn-cs"/>
                        </a:rPr>
                        <a:t>imagerotate</a:t>
                      </a:r>
                      <a:r>
                        <a:rPr lang="en-US" sz="1800" b="0" i="0" kern="1200" dirty="0">
                          <a:solidFill>
                            <a:schemeClr val="dk1"/>
                          </a:solidFill>
                          <a:effectLst/>
                          <a:latin typeface="+mn-lt"/>
                          <a:ea typeface="+mn-ea"/>
                          <a:cs typeface="+mn-cs"/>
                        </a:rPr>
                        <a:t>()'. (CVE-2008-5498)</a:t>
                      </a:r>
                      <a:br>
                        <a:rPr lang="en-US" dirty="0"/>
                      </a:br>
                      <a:r>
                        <a:rPr lang="en-US" sz="1800" b="0" i="0" kern="1200" dirty="0">
                          <a:solidFill>
                            <a:schemeClr val="dk1"/>
                          </a:solidFill>
                          <a:effectLst/>
                          <a:latin typeface="+mn-lt"/>
                          <a:ea typeface="+mn-ea"/>
                          <a:cs typeface="+mn-cs"/>
                        </a:rPr>
                        <a:t>- A denial of service condition can be triggered by trying to extract zip files that contain files with relative paths in file or directory names.</a:t>
                      </a:r>
                      <a:br>
                        <a:rPr lang="en-US" dirty="0"/>
                      </a:br>
                      <a:r>
                        <a:rPr lang="en-US" sz="1800" b="0" i="0" kern="1200" dirty="0">
                          <a:solidFill>
                            <a:schemeClr val="dk1"/>
                          </a:solidFill>
                          <a:effectLst/>
                          <a:latin typeface="+mn-lt"/>
                          <a:ea typeface="+mn-ea"/>
                          <a:cs typeface="+mn-cs"/>
                        </a:rPr>
                        <a:t>- Function 'explode()' is affected by an unspecified vulnerability.</a:t>
                      </a:r>
                      <a:br>
                        <a:rPr lang="en-US" dirty="0"/>
                      </a:br>
                      <a:r>
                        <a:rPr lang="en-US" sz="1800" b="0" i="0" kern="1200" dirty="0">
                          <a:solidFill>
                            <a:schemeClr val="dk1"/>
                          </a:solidFill>
                          <a:effectLst/>
                          <a:latin typeface="+mn-lt"/>
                          <a:ea typeface="+mn-ea"/>
                          <a:cs typeface="+mn-cs"/>
                        </a:rPr>
                        <a:t>- It may be possible to trigger a </a:t>
                      </a:r>
                      <a:r>
                        <a:rPr lang="en-US" sz="1800" b="0" i="0" kern="1200" dirty="0" err="1">
                          <a:solidFill>
                            <a:schemeClr val="dk1"/>
                          </a:solidFill>
                          <a:effectLst/>
                          <a:latin typeface="+mn-lt"/>
                          <a:ea typeface="+mn-ea"/>
                          <a:cs typeface="+mn-cs"/>
                        </a:rPr>
                        <a:t>segfault</a:t>
                      </a:r>
                      <a:r>
                        <a:rPr lang="en-US" sz="1800" b="0" i="0" kern="1200" dirty="0">
                          <a:solidFill>
                            <a:schemeClr val="dk1"/>
                          </a:solidFill>
                          <a:effectLst/>
                          <a:latin typeface="+mn-lt"/>
                          <a:ea typeface="+mn-ea"/>
                          <a:cs typeface="+mn-cs"/>
                        </a:rPr>
                        <a:t> by passing a specially crafted string to function '</a:t>
                      </a:r>
                      <a:r>
                        <a:rPr lang="en-US" sz="1800" b="0" i="0" kern="1200" dirty="0" err="1">
                          <a:solidFill>
                            <a:schemeClr val="dk1"/>
                          </a:solidFill>
                          <a:effectLst/>
                          <a:latin typeface="+mn-lt"/>
                          <a:ea typeface="+mn-ea"/>
                          <a:cs typeface="+mn-cs"/>
                        </a:rPr>
                        <a:t>json_decode</a:t>
                      </a:r>
                      <a:r>
                        <a:rPr lang="en-US" sz="1800" b="0" i="0" kern="1200" dirty="0">
                          <a:solidFill>
                            <a:schemeClr val="dk1"/>
                          </a:solidFill>
                          <a:effectLst/>
                          <a:latin typeface="+mn-lt"/>
                          <a:ea typeface="+mn-ea"/>
                          <a:cs typeface="+mn-cs"/>
                        </a:rPr>
                        <a:t>()'.</a:t>
                      </a:r>
                      <a:br>
                        <a:rPr lang="en-US" dirty="0"/>
                      </a:br>
                      <a:r>
                        <a:rPr lang="en-US" sz="1800" b="0" i="0" kern="1200" dirty="0">
                          <a:solidFill>
                            <a:schemeClr val="dk1"/>
                          </a:solidFill>
                          <a:effectLst/>
                          <a:latin typeface="+mn-lt"/>
                          <a:ea typeface="+mn-ea"/>
                          <a:cs typeface="+mn-cs"/>
                        </a:rPr>
                        <a:t>- Function '</a:t>
                      </a:r>
                      <a:r>
                        <a:rPr lang="en-US" sz="1800" b="0" i="0" kern="1200" dirty="0" err="1">
                          <a:solidFill>
                            <a:schemeClr val="dk1"/>
                          </a:solidFill>
                          <a:effectLst/>
                          <a:latin typeface="+mn-lt"/>
                          <a:ea typeface="+mn-ea"/>
                          <a:cs typeface="+mn-cs"/>
                        </a:rPr>
                        <a:t>xml_error_string</a:t>
                      </a:r>
                      <a:r>
                        <a:rPr lang="en-US" sz="1800" b="0" i="0" kern="1200" dirty="0">
                          <a:solidFill>
                            <a:schemeClr val="dk1"/>
                          </a:solidFill>
                          <a:effectLst/>
                          <a:latin typeface="+mn-lt"/>
                          <a:ea typeface="+mn-ea"/>
                          <a:cs typeface="+mn-cs"/>
                        </a:rPr>
                        <a:t>()' is affected by a flaw which results in messages being off by one.</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53857337"/>
                  </a:ext>
                </a:extLst>
              </a:tr>
              <a:tr h="329729">
                <a:tc>
                  <a:txBody>
                    <a:bodyPr/>
                    <a:lstStyle/>
                    <a:p>
                      <a:r>
                        <a:rPr lang="en-US" dirty="0"/>
                        <a:t>Recommendations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5445207"/>
                  </a:ext>
                </a:extLst>
              </a:tr>
              <a:tr h="776042">
                <a:tc>
                  <a:txBody>
                    <a:bodyPr/>
                    <a:lstStyle/>
                    <a:p>
                      <a:r>
                        <a:rPr lang="en-US" sz="1800" b="0" i="0" kern="1200" dirty="0">
                          <a:solidFill>
                            <a:schemeClr val="dk1"/>
                          </a:solidFill>
                          <a:effectLst/>
                          <a:latin typeface="+mn-lt"/>
                          <a:ea typeface="+mn-ea"/>
                          <a:cs typeface="+mn-cs"/>
                        </a:rPr>
                        <a:t>Upgrade to PHP version 5.2.9 or later.</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4146311"/>
                  </a:ext>
                </a:extLst>
              </a:tr>
            </a:tbl>
          </a:graphicData>
        </a:graphic>
      </p:graphicFrame>
    </p:spTree>
    <p:extLst>
      <p:ext uri="{BB962C8B-B14F-4D97-AF65-F5344CB8AC3E}">
        <p14:creationId xmlns:p14="http://schemas.microsoft.com/office/powerpoint/2010/main" val="4279561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D3230-1066-40AA-9546-405B33AAA6DE}"/>
              </a:ext>
            </a:extLst>
          </p:cNvPr>
          <p:cNvSpPr>
            <a:spLocks noGrp="1"/>
          </p:cNvSpPr>
          <p:nvPr>
            <p:ph type="title"/>
          </p:nvPr>
        </p:nvSpPr>
        <p:spPr>
          <a:xfrm>
            <a:off x="0" y="0"/>
            <a:ext cx="10058400" cy="1249680"/>
          </a:xfrm>
        </p:spPr>
        <p:txBody>
          <a:bodyPr/>
          <a:lstStyle/>
          <a:p>
            <a:r>
              <a:rPr lang="en-US" dirty="0"/>
              <a:t>Proof of vulnerability detection</a:t>
            </a:r>
            <a:endParaRPr lang="en-IN" dirty="0"/>
          </a:p>
        </p:txBody>
      </p:sp>
      <p:pic>
        <p:nvPicPr>
          <p:cNvPr id="5" name="Content Placeholder 4">
            <a:extLst>
              <a:ext uri="{FF2B5EF4-FFF2-40B4-BE49-F238E27FC236}">
                <a16:creationId xmlns:a16="http://schemas.microsoft.com/office/drawing/2014/main" id="{9AC71D42-C750-4492-B6B2-B9EF5D07C9D5}"/>
              </a:ext>
            </a:extLst>
          </p:cNvPr>
          <p:cNvPicPr>
            <a:picLocks noGrp="1" noChangeAspect="1"/>
          </p:cNvPicPr>
          <p:nvPr>
            <p:ph idx="1"/>
          </p:nvPr>
        </p:nvPicPr>
        <p:blipFill>
          <a:blip r:embed="rId2"/>
          <a:stretch>
            <a:fillRect/>
          </a:stretch>
        </p:blipFill>
        <p:spPr>
          <a:xfrm>
            <a:off x="1079500" y="1930400"/>
            <a:ext cx="10039350" cy="3403600"/>
          </a:xfrm>
          <a:ln w="12700">
            <a:solidFill>
              <a:schemeClr val="tx1"/>
            </a:solidFill>
          </a:ln>
        </p:spPr>
      </p:pic>
    </p:spTree>
    <p:extLst>
      <p:ext uri="{BB962C8B-B14F-4D97-AF65-F5344CB8AC3E}">
        <p14:creationId xmlns:p14="http://schemas.microsoft.com/office/powerpoint/2010/main" val="31095250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4126D-AEF0-4CAA-8C05-1292EA7E7330}"/>
              </a:ext>
            </a:extLst>
          </p:cNvPr>
          <p:cNvSpPr>
            <a:spLocks noGrp="1"/>
          </p:cNvSpPr>
          <p:nvPr>
            <p:ph type="title"/>
          </p:nvPr>
        </p:nvSpPr>
        <p:spPr>
          <a:xfrm>
            <a:off x="74428" y="1"/>
            <a:ext cx="7793665" cy="365760"/>
          </a:xfrm>
        </p:spPr>
        <p:txBody>
          <a:bodyPr>
            <a:normAutofit fontScale="90000"/>
          </a:bodyPr>
          <a:lstStyle/>
          <a:p>
            <a:br>
              <a:rPr lang="en-IN" b="1" i="0" dirty="0">
                <a:solidFill>
                  <a:srgbClr val="333333"/>
                </a:solidFill>
                <a:effectLst/>
                <a:latin typeface="Helvetica Neue"/>
              </a:rPr>
            </a:br>
            <a:br>
              <a:rPr lang="en-IN" b="1" i="0" dirty="0">
                <a:solidFill>
                  <a:srgbClr val="333333"/>
                </a:solidFill>
                <a:effectLst/>
                <a:latin typeface="Helvetica Neue"/>
              </a:rPr>
            </a:br>
            <a:r>
              <a:rPr lang="en-IN" sz="2200" b="1" i="0" dirty="0">
                <a:solidFill>
                  <a:srgbClr val="333333"/>
                </a:solidFill>
                <a:effectLst/>
                <a:latin typeface="Times New Roman" panose="02020603050405020304" pitchFamily="18" charset="0"/>
                <a:cs typeface="Times New Roman" panose="02020603050405020304" pitchFamily="18" charset="0"/>
              </a:rPr>
              <a:t>17</a:t>
            </a:r>
            <a:r>
              <a:rPr lang="en-IN" sz="2200" b="1" dirty="0">
                <a:solidFill>
                  <a:srgbClr val="333333"/>
                </a:solidFill>
                <a:latin typeface="Times New Roman" panose="02020603050405020304" pitchFamily="18" charset="0"/>
                <a:cs typeface="Times New Roman" panose="02020603050405020304" pitchFamily="18" charset="0"/>
              </a:rPr>
              <a:t>)</a:t>
            </a:r>
            <a:r>
              <a:rPr lang="en-IN" sz="2200" b="1" i="0" dirty="0">
                <a:solidFill>
                  <a:srgbClr val="333333"/>
                </a:solidFill>
                <a:effectLst/>
                <a:latin typeface="Times New Roman" panose="02020603050405020304" pitchFamily="18" charset="0"/>
                <a:cs typeface="Times New Roman" panose="02020603050405020304" pitchFamily="18" charset="0"/>
              </a:rPr>
              <a:t> PHP &lt; 5.3.11</a:t>
            </a:r>
            <a:r>
              <a:rPr lang="en-IN" sz="2200" b="1" dirty="0">
                <a:solidFill>
                  <a:srgbClr val="333333"/>
                </a:solidFill>
                <a:latin typeface="Times New Roman" panose="02020603050405020304" pitchFamily="18" charset="0"/>
                <a:cs typeface="Times New Roman" panose="02020603050405020304" pitchFamily="18" charset="0"/>
              </a:rPr>
              <a:t> Multiple vulnerabilities</a:t>
            </a:r>
            <a:br>
              <a:rPr lang="en-IN" sz="2900" b="1" i="0" dirty="0">
                <a:solidFill>
                  <a:srgbClr val="333333"/>
                </a:solidFill>
                <a:effectLst/>
                <a:latin typeface="Times New Roman" panose="02020603050405020304" pitchFamily="18" charset="0"/>
                <a:cs typeface="Times New Roman" panose="02020603050405020304" pitchFamily="18" charset="0"/>
              </a:rPr>
            </a:br>
            <a:br>
              <a:rPr lang="en-IN" b="1" i="0" dirty="0">
                <a:solidFill>
                  <a:srgbClr val="333333"/>
                </a:solidFill>
                <a:effectLst/>
                <a:latin typeface="Helvetica Neue"/>
              </a:rPr>
            </a:br>
            <a:endParaRPr lang="en-IN" dirty="0"/>
          </a:p>
        </p:txBody>
      </p:sp>
      <p:graphicFrame>
        <p:nvGraphicFramePr>
          <p:cNvPr id="13" name="Table 13">
            <a:extLst>
              <a:ext uri="{FF2B5EF4-FFF2-40B4-BE49-F238E27FC236}">
                <a16:creationId xmlns:a16="http://schemas.microsoft.com/office/drawing/2014/main" id="{4C78F117-DAE5-46BE-9265-D7BC1B59DF40}"/>
              </a:ext>
            </a:extLst>
          </p:cNvPr>
          <p:cNvGraphicFramePr>
            <a:graphicFrameLocks noGrp="1"/>
          </p:cNvGraphicFramePr>
          <p:nvPr>
            <p:ph idx="1"/>
            <p:extLst>
              <p:ext uri="{D42A27DB-BD31-4B8C-83A1-F6EECF244321}">
                <p14:modId xmlns:p14="http://schemas.microsoft.com/office/powerpoint/2010/main" val="2227749185"/>
              </p:ext>
            </p:extLst>
          </p:nvPr>
        </p:nvGraphicFramePr>
        <p:xfrm>
          <a:off x="152400" y="629097"/>
          <a:ext cx="11775440" cy="2001518"/>
        </p:xfrm>
        <a:graphic>
          <a:graphicData uri="http://schemas.openxmlformats.org/drawingml/2006/table">
            <a:tbl>
              <a:tblPr firstRow="1" bandRow="1">
                <a:tableStyleId>{5C22544A-7EE6-4342-B048-85BDC9FD1C3A}</a:tableStyleId>
              </a:tblPr>
              <a:tblGrid>
                <a:gridCol w="11775440">
                  <a:extLst>
                    <a:ext uri="{9D8B030D-6E8A-4147-A177-3AD203B41FA5}">
                      <a16:colId xmlns:a16="http://schemas.microsoft.com/office/drawing/2014/main" val="3947224784"/>
                    </a:ext>
                  </a:extLst>
                </a:gridCol>
              </a:tblGrid>
              <a:tr h="307856">
                <a:tc>
                  <a:txBody>
                    <a:bodyPr/>
                    <a:lstStyle/>
                    <a:p>
                      <a:r>
                        <a:rPr lang="en-US" baseline="0" dirty="0">
                          <a:solidFill>
                            <a:schemeClr val="tx1"/>
                          </a:solidFill>
                        </a:rPr>
                        <a:t>Observation</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502378585"/>
                  </a:ext>
                </a:extLst>
              </a:tr>
              <a:tr h="1635758">
                <a:tc>
                  <a:txBody>
                    <a:bodyPr/>
                    <a:lstStyle/>
                    <a:p>
                      <a:pPr marL="0" indent="0">
                        <a:buFontTx/>
                        <a:buNone/>
                      </a:pPr>
                      <a:r>
                        <a:rPr lang="en-US" sz="1800" b="0" i="0" kern="1200" dirty="0">
                          <a:solidFill>
                            <a:schemeClr val="dk1"/>
                          </a:solidFill>
                          <a:effectLst/>
                          <a:latin typeface="+mn-lt"/>
                          <a:ea typeface="+mn-ea"/>
                          <a:cs typeface="+mn-cs"/>
                        </a:rPr>
                        <a:t>According to its banner, the version of PHP installed on the remote host is earlier than 5.3.11, and as such is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32791383"/>
                  </a:ext>
                </a:extLst>
              </a:tr>
            </a:tbl>
          </a:graphicData>
        </a:graphic>
      </p:graphicFrame>
      <p:graphicFrame>
        <p:nvGraphicFramePr>
          <p:cNvPr id="14" name="Table 14">
            <a:extLst>
              <a:ext uri="{FF2B5EF4-FFF2-40B4-BE49-F238E27FC236}">
                <a16:creationId xmlns:a16="http://schemas.microsoft.com/office/drawing/2014/main" id="{4D9E4A05-4281-4347-8BE5-66B121F8E13F}"/>
              </a:ext>
            </a:extLst>
          </p:cNvPr>
          <p:cNvGraphicFramePr>
            <a:graphicFrameLocks noGrp="1"/>
          </p:cNvGraphicFramePr>
          <p:nvPr>
            <p:extLst>
              <p:ext uri="{D42A27DB-BD31-4B8C-83A1-F6EECF244321}">
                <p14:modId xmlns:p14="http://schemas.microsoft.com/office/powerpoint/2010/main" val="2781259839"/>
              </p:ext>
            </p:extLst>
          </p:nvPr>
        </p:nvGraphicFramePr>
        <p:xfrm>
          <a:off x="152400" y="2630615"/>
          <a:ext cx="11775440" cy="365760"/>
        </p:xfrm>
        <a:graphic>
          <a:graphicData uri="http://schemas.openxmlformats.org/drawingml/2006/table">
            <a:tbl>
              <a:tblPr firstRow="1" bandRow="1">
                <a:tableStyleId>{5C22544A-7EE6-4342-B048-85BDC9FD1C3A}</a:tableStyleId>
              </a:tblPr>
              <a:tblGrid>
                <a:gridCol w="2195364">
                  <a:extLst>
                    <a:ext uri="{9D8B030D-6E8A-4147-A177-3AD203B41FA5}">
                      <a16:colId xmlns:a16="http://schemas.microsoft.com/office/drawing/2014/main" val="3092710654"/>
                    </a:ext>
                  </a:extLst>
                </a:gridCol>
                <a:gridCol w="547694">
                  <a:extLst>
                    <a:ext uri="{9D8B030D-6E8A-4147-A177-3AD203B41FA5}">
                      <a16:colId xmlns:a16="http://schemas.microsoft.com/office/drawing/2014/main" val="1324316881"/>
                    </a:ext>
                  </a:extLst>
                </a:gridCol>
                <a:gridCol w="1829799">
                  <a:extLst>
                    <a:ext uri="{9D8B030D-6E8A-4147-A177-3AD203B41FA5}">
                      <a16:colId xmlns:a16="http://schemas.microsoft.com/office/drawing/2014/main" val="2565159919"/>
                    </a:ext>
                  </a:extLst>
                </a:gridCol>
                <a:gridCol w="622381">
                  <a:extLst>
                    <a:ext uri="{9D8B030D-6E8A-4147-A177-3AD203B41FA5}">
                      <a16:colId xmlns:a16="http://schemas.microsoft.com/office/drawing/2014/main" val="3631140609"/>
                    </a:ext>
                  </a:extLst>
                </a:gridCol>
                <a:gridCol w="1941827">
                  <a:extLst>
                    <a:ext uri="{9D8B030D-6E8A-4147-A177-3AD203B41FA5}">
                      <a16:colId xmlns:a16="http://schemas.microsoft.com/office/drawing/2014/main" val="1770981290"/>
                    </a:ext>
                  </a:extLst>
                </a:gridCol>
                <a:gridCol w="560142">
                  <a:extLst>
                    <a:ext uri="{9D8B030D-6E8A-4147-A177-3AD203B41FA5}">
                      <a16:colId xmlns:a16="http://schemas.microsoft.com/office/drawing/2014/main" val="2050343036"/>
                    </a:ext>
                  </a:extLst>
                </a:gridCol>
                <a:gridCol w="1755114">
                  <a:extLst>
                    <a:ext uri="{9D8B030D-6E8A-4147-A177-3AD203B41FA5}">
                      <a16:colId xmlns:a16="http://schemas.microsoft.com/office/drawing/2014/main" val="2067942846"/>
                    </a:ext>
                  </a:extLst>
                </a:gridCol>
                <a:gridCol w="535247">
                  <a:extLst>
                    <a:ext uri="{9D8B030D-6E8A-4147-A177-3AD203B41FA5}">
                      <a16:colId xmlns:a16="http://schemas.microsoft.com/office/drawing/2014/main" val="1742857350"/>
                    </a:ext>
                  </a:extLst>
                </a:gridCol>
                <a:gridCol w="1787872">
                  <a:extLst>
                    <a:ext uri="{9D8B030D-6E8A-4147-A177-3AD203B41FA5}">
                      <a16:colId xmlns:a16="http://schemas.microsoft.com/office/drawing/2014/main" val="2980253927"/>
                    </a:ext>
                  </a:extLst>
                </a:gridCol>
              </a:tblGrid>
              <a:tr h="0">
                <a:tc>
                  <a:txBody>
                    <a:bodyPr/>
                    <a:lstStyle/>
                    <a:p>
                      <a:r>
                        <a:rPr lang="en-US" baseline="0" dirty="0">
                          <a:solidFill>
                            <a:schemeClr val="tx1"/>
                          </a:solidFill>
                        </a:rPr>
                        <a:t>Risk</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Critical</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High</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US" baseline="0" dirty="0">
                          <a:solidFill>
                            <a:schemeClr val="tx1"/>
                          </a:solidFill>
                        </a:rPr>
                        <a:t>Medium</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Low</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4185177"/>
                  </a:ext>
                </a:extLst>
              </a:tr>
            </a:tbl>
          </a:graphicData>
        </a:graphic>
      </p:graphicFrame>
      <p:graphicFrame>
        <p:nvGraphicFramePr>
          <p:cNvPr id="15" name="Table 15">
            <a:extLst>
              <a:ext uri="{FF2B5EF4-FFF2-40B4-BE49-F238E27FC236}">
                <a16:creationId xmlns:a16="http://schemas.microsoft.com/office/drawing/2014/main" id="{DBDB0BDA-7716-4C60-A1AD-FCEFA443DDDE}"/>
              </a:ext>
            </a:extLst>
          </p:cNvPr>
          <p:cNvGraphicFramePr>
            <a:graphicFrameLocks noGrp="1"/>
          </p:cNvGraphicFramePr>
          <p:nvPr>
            <p:extLst>
              <p:ext uri="{D42A27DB-BD31-4B8C-83A1-F6EECF244321}">
                <p14:modId xmlns:p14="http://schemas.microsoft.com/office/powerpoint/2010/main" val="69125914"/>
              </p:ext>
            </p:extLst>
          </p:nvPr>
        </p:nvGraphicFramePr>
        <p:xfrm>
          <a:off x="152400" y="2996375"/>
          <a:ext cx="11775440" cy="3657600"/>
        </p:xfrm>
        <a:graphic>
          <a:graphicData uri="http://schemas.openxmlformats.org/drawingml/2006/table">
            <a:tbl>
              <a:tblPr firstRow="1" bandRow="1">
                <a:tableStyleId>{5C22544A-7EE6-4342-B048-85BDC9FD1C3A}</a:tableStyleId>
              </a:tblPr>
              <a:tblGrid>
                <a:gridCol w="11775440">
                  <a:extLst>
                    <a:ext uri="{9D8B030D-6E8A-4147-A177-3AD203B41FA5}">
                      <a16:colId xmlns:a16="http://schemas.microsoft.com/office/drawing/2014/main" val="3496989527"/>
                    </a:ext>
                  </a:extLst>
                </a:gridCol>
              </a:tblGrid>
              <a:tr h="1900745">
                <a:tc>
                  <a:txBody>
                    <a:bodyPr/>
                    <a:lstStyle/>
                    <a:p>
                      <a:r>
                        <a:rPr lang="en-US" sz="1800" b="0" i="0" kern="1200" dirty="0" err="1">
                          <a:solidFill>
                            <a:schemeClr val="dk1"/>
                          </a:solidFill>
                          <a:effectLst/>
                          <a:latin typeface="+mn-lt"/>
                          <a:ea typeface="+mn-ea"/>
                          <a:cs typeface="+mn-cs"/>
                        </a:rPr>
                        <a:t>Thses</a:t>
                      </a:r>
                      <a:r>
                        <a:rPr lang="en-US" sz="1800" b="0" i="0" kern="1200" dirty="0">
                          <a:solidFill>
                            <a:schemeClr val="dk1"/>
                          </a:solidFill>
                          <a:effectLst/>
                          <a:latin typeface="+mn-lt"/>
                          <a:ea typeface="+mn-ea"/>
                          <a:cs typeface="+mn-cs"/>
                        </a:rPr>
                        <a:t> can be potentially affected by multiple vulnerabilities :</a:t>
                      </a:r>
                      <a:br>
                        <a:rPr lang="en-US" dirty="0"/>
                      </a:br>
                      <a:r>
                        <a:rPr lang="en-US" sz="1800" b="0" i="0" kern="1200" dirty="0">
                          <a:solidFill>
                            <a:schemeClr val="dk1"/>
                          </a:solidFill>
                          <a:effectLst/>
                          <a:latin typeface="+mn-lt"/>
                          <a:ea typeface="+mn-ea"/>
                          <a:cs typeface="+mn-cs"/>
                        </a:rPr>
                        <a:t>- During the import of environment variables, temporary changes to the '</a:t>
                      </a:r>
                      <a:r>
                        <a:rPr lang="en-US" sz="1800" b="0" i="0" kern="1200" dirty="0" err="1">
                          <a:solidFill>
                            <a:schemeClr val="dk1"/>
                          </a:solidFill>
                          <a:effectLst/>
                          <a:latin typeface="+mn-lt"/>
                          <a:ea typeface="+mn-ea"/>
                          <a:cs typeface="+mn-cs"/>
                        </a:rPr>
                        <a:t>magic_quotes_gpc</a:t>
                      </a:r>
                      <a:r>
                        <a:rPr lang="en-US" sz="1800" b="0" i="0" kern="1200" dirty="0">
                          <a:solidFill>
                            <a:schemeClr val="dk1"/>
                          </a:solidFill>
                          <a:effectLst/>
                          <a:latin typeface="+mn-lt"/>
                          <a:ea typeface="+mn-ea"/>
                          <a:cs typeface="+mn-cs"/>
                        </a:rPr>
                        <a:t>' directive are not handled properly. This can lower the difficulty for SQL injection attacks. (CVE-2012-0831)</a:t>
                      </a:r>
                      <a:br>
                        <a:rPr lang="en-US" dirty="0"/>
                      </a:br>
                      <a:r>
                        <a:rPr lang="en-US" sz="1800" b="0" i="0" kern="1200" dirty="0">
                          <a:solidFill>
                            <a:schemeClr val="dk1"/>
                          </a:solidFill>
                          <a:effectLst/>
                          <a:latin typeface="+mn-lt"/>
                          <a:ea typeface="+mn-ea"/>
                          <a:cs typeface="+mn-cs"/>
                        </a:rPr>
                        <a:t>- The '$_FILES' variable can be corrupted because the names of uploaded files are not properly validated.</a:t>
                      </a:r>
                      <a:br>
                        <a:rPr lang="en-US" dirty="0"/>
                      </a:br>
                      <a:r>
                        <a:rPr lang="en-US" sz="1800" b="0" i="0" kern="1200" dirty="0">
                          <a:solidFill>
                            <a:schemeClr val="dk1"/>
                          </a:solidFill>
                          <a:effectLst/>
                          <a:latin typeface="+mn-lt"/>
                          <a:ea typeface="+mn-ea"/>
                          <a:cs typeface="+mn-cs"/>
                        </a:rPr>
                        <a:t>(CVE-2012-1172)</a:t>
                      </a:r>
                      <a:br>
                        <a:rPr lang="en-US" dirty="0"/>
                      </a:br>
                      <a:r>
                        <a:rPr lang="en-US" sz="1800" b="0" i="0" kern="1200" dirty="0">
                          <a:solidFill>
                            <a:schemeClr val="dk1"/>
                          </a:solidFill>
                          <a:effectLst/>
                          <a:latin typeface="+mn-lt"/>
                          <a:ea typeface="+mn-ea"/>
                          <a:cs typeface="+mn-cs"/>
                        </a:rPr>
                        <a:t>- The '</a:t>
                      </a:r>
                      <a:r>
                        <a:rPr lang="en-US" sz="1800" b="0" i="0" kern="1200" dirty="0" err="1">
                          <a:solidFill>
                            <a:schemeClr val="dk1"/>
                          </a:solidFill>
                          <a:effectLst/>
                          <a:latin typeface="+mn-lt"/>
                          <a:ea typeface="+mn-ea"/>
                          <a:cs typeface="+mn-cs"/>
                        </a:rPr>
                        <a:t>open_basedir</a:t>
                      </a:r>
                      <a:r>
                        <a:rPr lang="en-US" sz="1800" b="0" i="0" kern="1200" dirty="0">
                          <a:solidFill>
                            <a:schemeClr val="dk1"/>
                          </a:solidFill>
                          <a:effectLst/>
                          <a:latin typeface="+mn-lt"/>
                          <a:ea typeface="+mn-ea"/>
                          <a:cs typeface="+mn-cs"/>
                        </a:rPr>
                        <a:t>' directive is not properly handled by the functions '</a:t>
                      </a:r>
                      <a:r>
                        <a:rPr lang="en-US" sz="1800" b="0" i="0" kern="1200" dirty="0" err="1">
                          <a:solidFill>
                            <a:schemeClr val="dk1"/>
                          </a:solidFill>
                          <a:effectLst/>
                          <a:latin typeface="+mn-lt"/>
                          <a:ea typeface="+mn-ea"/>
                          <a:cs typeface="+mn-cs"/>
                        </a:rPr>
                        <a:t>readline_write_history</a:t>
                      </a:r>
                      <a:r>
                        <a:rPr lang="en-US" sz="1800" b="0" i="0" kern="1200" dirty="0">
                          <a:solidFill>
                            <a:schemeClr val="dk1"/>
                          </a:solidFill>
                          <a:effectLst/>
                          <a:latin typeface="+mn-lt"/>
                          <a:ea typeface="+mn-ea"/>
                          <a:cs typeface="+mn-cs"/>
                        </a:rPr>
                        <a:t>' and '</a:t>
                      </a:r>
                      <a:r>
                        <a:rPr lang="en-US" sz="1800" b="0" i="0" kern="1200" dirty="0" err="1">
                          <a:solidFill>
                            <a:schemeClr val="dk1"/>
                          </a:solidFill>
                          <a:effectLst/>
                          <a:latin typeface="+mn-lt"/>
                          <a:ea typeface="+mn-ea"/>
                          <a:cs typeface="+mn-cs"/>
                        </a:rPr>
                        <a:t>readline_read_history</a:t>
                      </a:r>
                      <a:r>
                        <a:rPr lang="en-US" sz="1800" b="0" i="0" kern="1200" dirty="0">
                          <a:solidFill>
                            <a:schemeClr val="dk1"/>
                          </a:solidFill>
                          <a:effectLst/>
                          <a:latin typeface="+mn-lt"/>
                          <a:ea typeface="+mn-ea"/>
                          <a:cs typeface="+mn-cs"/>
                        </a:rPr>
                        <a:t>'.</a:t>
                      </a:r>
                      <a:br>
                        <a:rPr lang="en-US" dirty="0"/>
                      </a:br>
                      <a:r>
                        <a:rPr lang="en-US" sz="1800" b="0" i="0" kern="1200" dirty="0">
                          <a:solidFill>
                            <a:schemeClr val="dk1"/>
                          </a:solidFill>
                          <a:effectLst/>
                          <a:latin typeface="+mn-lt"/>
                          <a:ea typeface="+mn-ea"/>
                          <a:cs typeface="+mn-cs"/>
                        </a:rPr>
                        <a:t>- The 'header()' function does not detect multi-line headers with a CR. (Bug #60227 / CVE-2011-1398).</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53857337"/>
                  </a:ext>
                </a:extLst>
              </a:tr>
              <a:tr h="329729">
                <a:tc>
                  <a:txBody>
                    <a:bodyPr/>
                    <a:lstStyle/>
                    <a:p>
                      <a:r>
                        <a:rPr lang="en-US" dirty="0"/>
                        <a:t>Recommendations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5445207"/>
                  </a:ext>
                </a:extLst>
              </a:tr>
              <a:tr h="1005840">
                <a:tc>
                  <a:txBody>
                    <a:bodyPr/>
                    <a:lstStyle/>
                    <a:p>
                      <a:r>
                        <a:rPr lang="en-US" sz="1800" b="0" i="0" kern="1200" dirty="0">
                          <a:solidFill>
                            <a:schemeClr val="dk1"/>
                          </a:solidFill>
                          <a:effectLst/>
                          <a:latin typeface="+mn-lt"/>
                          <a:ea typeface="+mn-ea"/>
                          <a:cs typeface="+mn-cs"/>
                        </a:rPr>
                        <a:t>Upgrade to PHP version 5.3.11 or later.</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4146311"/>
                  </a:ext>
                </a:extLst>
              </a:tr>
            </a:tbl>
          </a:graphicData>
        </a:graphic>
      </p:graphicFrame>
    </p:spTree>
    <p:extLst>
      <p:ext uri="{BB962C8B-B14F-4D97-AF65-F5344CB8AC3E}">
        <p14:creationId xmlns:p14="http://schemas.microsoft.com/office/powerpoint/2010/main" val="20525722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C4C38-D2DA-425B-AADE-D173C33928E6}"/>
              </a:ext>
            </a:extLst>
          </p:cNvPr>
          <p:cNvSpPr>
            <a:spLocks noGrp="1"/>
          </p:cNvSpPr>
          <p:nvPr>
            <p:ph type="title"/>
          </p:nvPr>
        </p:nvSpPr>
        <p:spPr>
          <a:xfrm>
            <a:off x="0" y="0"/>
            <a:ext cx="10058400" cy="1188720"/>
          </a:xfrm>
        </p:spPr>
        <p:txBody>
          <a:bodyPr/>
          <a:lstStyle/>
          <a:p>
            <a:r>
              <a:rPr lang="en-US" dirty="0"/>
              <a:t>Proof of vulnerability detection</a:t>
            </a:r>
            <a:endParaRPr lang="en-IN" dirty="0"/>
          </a:p>
        </p:txBody>
      </p:sp>
      <p:pic>
        <p:nvPicPr>
          <p:cNvPr id="5" name="Content Placeholder 4">
            <a:extLst>
              <a:ext uri="{FF2B5EF4-FFF2-40B4-BE49-F238E27FC236}">
                <a16:creationId xmlns:a16="http://schemas.microsoft.com/office/drawing/2014/main" id="{AD1F7580-2EC4-49EA-92F1-C1413C6996BA}"/>
              </a:ext>
            </a:extLst>
          </p:cNvPr>
          <p:cNvPicPr>
            <a:picLocks noGrp="1" noChangeAspect="1"/>
          </p:cNvPicPr>
          <p:nvPr>
            <p:ph idx="1"/>
          </p:nvPr>
        </p:nvPicPr>
        <p:blipFill>
          <a:blip r:embed="rId2"/>
          <a:stretch>
            <a:fillRect/>
          </a:stretch>
        </p:blipFill>
        <p:spPr>
          <a:xfrm>
            <a:off x="1069975" y="2042160"/>
            <a:ext cx="10058400" cy="3332480"/>
          </a:xfrm>
          <a:ln w="12700">
            <a:solidFill>
              <a:schemeClr val="tx1"/>
            </a:solidFill>
          </a:ln>
        </p:spPr>
      </p:pic>
    </p:spTree>
    <p:extLst>
      <p:ext uri="{BB962C8B-B14F-4D97-AF65-F5344CB8AC3E}">
        <p14:creationId xmlns:p14="http://schemas.microsoft.com/office/powerpoint/2010/main" val="195191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4126D-AEF0-4CAA-8C05-1292EA7E7330}"/>
              </a:ext>
            </a:extLst>
          </p:cNvPr>
          <p:cNvSpPr>
            <a:spLocks noGrp="1"/>
          </p:cNvSpPr>
          <p:nvPr>
            <p:ph type="title"/>
          </p:nvPr>
        </p:nvSpPr>
        <p:spPr>
          <a:xfrm>
            <a:off x="74428" y="1"/>
            <a:ext cx="7793665" cy="365760"/>
          </a:xfrm>
        </p:spPr>
        <p:txBody>
          <a:bodyPr>
            <a:normAutofit fontScale="90000"/>
          </a:bodyPr>
          <a:lstStyle/>
          <a:p>
            <a:br>
              <a:rPr lang="en-IN" b="1" i="0" dirty="0">
                <a:solidFill>
                  <a:srgbClr val="333333"/>
                </a:solidFill>
                <a:effectLst/>
                <a:latin typeface="Helvetica Neue"/>
              </a:rPr>
            </a:br>
            <a:br>
              <a:rPr lang="en-IN" b="1" i="0" dirty="0">
                <a:solidFill>
                  <a:srgbClr val="333333"/>
                </a:solidFill>
                <a:effectLst/>
                <a:latin typeface="Helvetica Neue"/>
              </a:rPr>
            </a:br>
            <a:r>
              <a:rPr lang="en-IN" sz="2200" b="1" i="0" dirty="0">
                <a:solidFill>
                  <a:srgbClr val="333333"/>
                </a:solidFill>
                <a:effectLst/>
                <a:latin typeface="Times New Roman" panose="02020603050405020304" pitchFamily="18" charset="0"/>
                <a:cs typeface="Times New Roman" panose="02020603050405020304" pitchFamily="18" charset="0"/>
              </a:rPr>
              <a:t>18</a:t>
            </a:r>
            <a:r>
              <a:rPr lang="en-IN" sz="2200" b="1" dirty="0">
                <a:solidFill>
                  <a:srgbClr val="333333"/>
                </a:solidFill>
                <a:latin typeface="Times New Roman" panose="02020603050405020304" pitchFamily="18" charset="0"/>
                <a:cs typeface="Times New Roman" panose="02020603050405020304" pitchFamily="18" charset="0"/>
              </a:rPr>
              <a:t>)</a:t>
            </a:r>
            <a:r>
              <a:rPr lang="en-IN" sz="2200" b="1" i="0" dirty="0">
                <a:solidFill>
                  <a:srgbClr val="333333"/>
                </a:solidFill>
                <a:effectLst/>
                <a:latin typeface="Times New Roman" panose="02020603050405020304" pitchFamily="18" charset="0"/>
                <a:cs typeface="Times New Roman" panose="02020603050405020304" pitchFamily="18" charset="0"/>
              </a:rPr>
              <a:t> PHP &lt; 5.3.2/5.2.13</a:t>
            </a:r>
            <a:r>
              <a:rPr lang="en-IN" sz="2200" b="1" dirty="0">
                <a:solidFill>
                  <a:srgbClr val="333333"/>
                </a:solidFill>
                <a:latin typeface="Times New Roman" panose="02020603050405020304" pitchFamily="18" charset="0"/>
                <a:cs typeface="Times New Roman" panose="02020603050405020304" pitchFamily="18" charset="0"/>
              </a:rPr>
              <a:t> Multiple vulnerabilities</a:t>
            </a:r>
            <a:br>
              <a:rPr lang="en-IN" sz="2900" b="1" i="0" dirty="0">
                <a:solidFill>
                  <a:srgbClr val="333333"/>
                </a:solidFill>
                <a:effectLst/>
                <a:latin typeface="Times New Roman" panose="02020603050405020304" pitchFamily="18" charset="0"/>
                <a:cs typeface="Times New Roman" panose="02020603050405020304" pitchFamily="18" charset="0"/>
              </a:rPr>
            </a:br>
            <a:br>
              <a:rPr lang="en-IN" b="1" i="0" dirty="0">
                <a:solidFill>
                  <a:srgbClr val="333333"/>
                </a:solidFill>
                <a:effectLst/>
                <a:latin typeface="Helvetica Neue"/>
              </a:rPr>
            </a:br>
            <a:endParaRPr lang="en-IN" dirty="0"/>
          </a:p>
        </p:txBody>
      </p:sp>
      <p:graphicFrame>
        <p:nvGraphicFramePr>
          <p:cNvPr id="13" name="Table 13">
            <a:extLst>
              <a:ext uri="{FF2B5EF4-FFF2-40B4-BE49-F238E27FC236}">
                <a16:creationId xmlns:a16="http://schemas.microsoft.com/office/drawing/2014/main" id="{4C78F117-DAE5-46BE-9265-D7BC1B59DF40}"/>
              </a:ext>
            </a:extLst>
          </p:cNvPr>
          <p:cNvGraphicFramePr>
            <a:graphicFrameLocks noGrp="1"/>
          </p:cNvGraphicFramePr>
          <p:nvPr>
            <p:ph idx="1"/>
            <p:extLst>
              <p:ext uri="{D42A27DB-BD31-4B8C-83A1-F6EECF244321}">
                <p14:modId xmlns:p14="http://schemas.microsoft.com/office/powerpoint/2010/main" val="1149846814"/>
              </p:ext>
            </p:extLst>
          </p:nvPr>
        </p:nvGraphicFramePr>
        <p:xfrm>
          <a:off x="152400" y="761174"/>
          <a:ext cx="11694160" cy="1899920"/>
        </p:xfrm>
        <a:graphic>
          <a:graphicData uri="http://schemas.openxmlformats.org/drawingml/2006/table">
            <a:tbl>
              <a:tblPr firstRow="1" bandRow="1">
                <a:tableStyleId>{5C22544A-7EE6-4342-B048-85BDC9FD1C3A}</a:tableStyleId>
              </a:tblPr>
              <a:tblGrid>
                <a:gridCol w="11694160">
                  <a:extLst>
                    <a:ext uri="{9D8B030D-6E8A-4147-A177-3AD203B41FA5}">
                      <a16:colId xmlns:a16="http://schemas.microsoft.com/office/drawing/2014/main" val="3947224784"/>
                    </a:ext>
                  </a:extLst>
                </a:gridCol>
              </a:tblGrid>
              <a:tr h="307856">
                <a:tc>
                  <a:txBody>
                    <a:bodyPr/>
                    <a:lstStyle/>
                    <a:p>
                      <a:r>
                        <a:rPr lang="en-US" baseline="0" dirty="0">
                          <a:solidFill>
                            <a:schemeClr val="tx1"/>
                          </a:solidFill>
                        </a:rPr>
                        <a:t>Observation</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502378585"/>
                  </a:ext>
                </a:extLst>
              </a:tr>
              <a:tr h="1534160">
                <a:tc>
                  <a:txBody>
                    <a:bodyPr/>
                    <a:lstStyle/>
                    <a:p>
                      <a:pPr marL="0" indent="0">
                        <a:buFontTx/>
                        <a:buNone/>
                      </a:pPr>
                      <a:r>
                        <a:rPr lang="en-US" sz="1800" b="0" i="0" kern="1200" dirty="0">
                          <a:solidFill>
                            <a:schemeClr val="dk1"/>
                          </a:solidFill>
                          <a:effectLst/>
                          <a:latin typeface="+mn-lt"/>
                          <a:ea typeface="+mn-ea"/>
                          <a:cs typeface="+mn-cs"/>
                        </a:rPr>
                        <a:t>According to its banner, the version of PHP installed on the remote host is older than 5.3.2 / 5.2.13. </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32791383"/>
                  </a:ext>
                </a:extLst>
              </a:tr>
            </a:tbl>
          </a:graphicData>
        </a:graphic>
      </p:graphicFrame>
      <p:graphicFrame>
        <p:nvGraphicFramePr>
          <p:cNvPr id="14" name="Table 14">
            <a:extLst>
              <a:ext uri="{FF2B5EF4-FFF2-40B4-BE49-F238E27FC236}">
                <a16:creationId xmlns:a16="http://schemas.microsoft.com/office/drawing/2014/main" id="{4D9E4A05-4281-4347-8BE5-66B121F8E13F}"/>
              </a:ext>
            </a:extLst>
          </p:cNvPr>
          <p:cNvGraphicFramePr>
            <a:graphicFrameLocks noGrp="1"/>
          </p:cNvGraphicFramePr>
          <p:nvPr>
            <p:extLst>
              <p:ext uri="{D42A27DB-BD31-4B8C-83A1-F6EECF244321}">
                <p14:modId xmlns:p14="http://schemas.microsoft.com/office/powerpoint/2010/main" val="3377079100"/>
              </p:ext>
            </p:extLst>
          </p:nvPr>
        </p:nvGraphicFramePr>
        <p:xfrm>
          <a:off x="152400" y="2639121"/>
          <a:ext cx="11694161" cy="365760"/>
        </p:xfrm>
        <a:graphic>
          <a:graphicData uri="http://schemas.openxmlformats.org/drawingml/2006/table">
            <a:tbl>
              <a:tblPr firstRow="1" bandRow="1">
                <a:tableStyleId>{5C22544A-7EE6-4342-B048-85BDC9FD1C3A}</a:tableStyleId>
              </a:tblPr>
              <a:tblGrid>
                <a:gridCol w="2180210">
                  <a:extLst>
                    <a:ext uri="{9D8B030D-6E8A-4147-A177-3AD203B41FA5}">
                      <a16:colId xmlns:a16="http://schemas.microsoft.com/office/drawing/2014/main" val="3092710654"/>
                    </a:ext>
                  </a:extLst>
                </a:gridCol>
                <a:gridCol w="543914">
                  <a:extLst>
                    <a:ext uri="{9D8B030D-6E8A-4147-A177-3AD203B41FA5}">
                      <a16:colId xmlns:a16="http://schemas.microsoft.com/office/drawing/2014/main" val="1324316881"/>
                    </a:ext>
                  </a:extLst>
                </a:gridCol>
                <a:gridCol w="1817169">
                  <a:extLst>
                    <a:ext uri="{9D8B030D-6E8A-4147-A177-3AD203B41FA5}">
                      <a16:colId xmlns:a16="http://schemas.microsoft.com/office/drawing/2014/main" val="2565159919"/>
                    </a:ext>
                  </a:extLst>
                </a:gridCol>
                <a:gridCol w="618085">
                  <a:extLst>
                    <a:ext uri="{9D8B030D-6E8A-4147-A177-3AD203B41FA5}">
                      <a16:colId xmlns:a16="http://schemas.microsoft.com/office/drawing/2014/main" val="3631140609"/>
                    </a:ext>
                  </a:extLst>
                </a:gridCol>
                <a:gridCol w="1928424">
                  <a:extLst>
                    <a:ext uri="{9D8B030D-6E8A-4147-A177-3AD203B41FA5}">
                      <a16:colId xmlns:a16="http://schemas.microsoft.com/office/drawing/2014/main" val="1770981290"/>
                    </a:ext>
                  </a:extLst>
                </a:gridCol>
                <a:gridCol w="556276">
                  <a:extLst>
                    <a:ext uri="{9D8B030D-6E8A-4147-A177-3AD203B41FA5}">
                      <a16:colId xmlns:a16="http://schemas.microsoft.com/office/drawing/2014/main" val="2050343036"/>
                    </a:ext>
                  </a:extLst>
                </a:gridCol>
                <a:gridCol w="1742999">
                  <a:extLst>
                    <a:ext uri="{9D8B030D-6E8A-4147-A177-3AD203B41FA5}">
                      <a16:colId xmlns:a16="http://schemas.microsoft.com/office/drawing/2014/main" val="2067942846"/>
                    </a:ext>
                  </a:extLst>
                </a:gridCol>
                <a:gridCol w="531553">
                  <a:extLst>
                    <a:ext uri="{9D8B030D-6E8A-4147-A177-3AD203B41FA5}">
                      <a16:colId xmlns:a16="http://schemas.microsoft.com/office/drawing/2014/main" val="1742857350"/>
                    </a:ext>
                  </a:extLst>
                </a:gridCol>
                <a:gridCol w="1775531">
                  <a:extLst>
                    <a:ext uri="{9D8B030D-6E8A-4147-A177-3AD203B41FA5}">
                      <a16:colId xmlns:a16="http://schemas.microsoft.com/office/drawing/2014/main" val="2980253927"/>
                    </a:ext>
                  </a:extLst>
                </a:gridCol>
              </a:tblGrid>
              <a:tr h="0">
                <a:tc>
                  <a:txBody>
                    <a:bodyPr/>
                    <a:lstStyle/>
                    <a:p>
                      <a:r>
                        <a:rPr lang="en-US" baseline="0" dirty="0">
                          <a:solidFill>
                            <a:schemeClr val="tx1"/>
                          </a:solidFill>
                        </a:rPr>
                        <a:t>Risk</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Critical</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High</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US" baseline="0" dirty="0">
                          <a:solidFill>
                            <a:schemeClr val="tx1"/>
                          </a:solidFill>
                        </a:rPr>
                        <a:t>Medium</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Low</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4185177"/>
                  </a:ext>
                </a:extLst>
              </a:tr>
            </a:tbl>
          </a:graphicData>
        </a:graphic>
      </p:graphicFrame>
      <p:graphicFrame>
        <p:nvGraphicFramePr>
          <p:cNvPr id="15" name="Table 15">
            <a:extLst>
              <a:ext uri="{FF2B5EF4-FFF2-40B4-BE49-F238E27FC236}">
                <a16:creationId xmlns:a16="http://schemas.microsoft.com/office/drawing/2014/main" id="{DBDB0BDA-7716-4C60-A1AD-FCEFA443DDDE}"/>
              </a:ext>
            </a:extLst>
          </p:cNvPr>
          <p:cNvGraphicFramePr>
            <a:graphicFrameLocks noGrp="1"/>
          </p:cNvGraphicFramePr>
          <p:nvPr>
            <p:extLst>
              <p:ext uri="{D42A27DB-BD31-4B8C-83A1-F6EECF244321}">
                <p14:modId xmlns:p14="http://schemas.microsoft.com/office/powerpoint/2010/main" val="737979332"/>
              </p:ext>
            </p:extLst>
          </p:nvPr>
        </p:nvGraphicFramePr>
        <p:xfrm>
          <a:off x="152400" y="3004881"/>
          <a:ext cx="11694160" cy="3639759"/>
        </p:xfrm>
        <a:graphic>
          <a:graphicData uri="http://schemas.openxmlformats.org/drawingml/2006/table">
            <a:tbl>
              <a:tblPr firstRow="1" bandRow="1">
                <a:tableStyleId>{5C22544A-7EE6-4342-B048-85BDC9FD1C3A}</a:tableStyleId>
              </a:tblPr>
              <a:tblGrid>
                <a:gridCol w="11694160">
                  <a:extLst>
                    <a:ext uri="{9D8B030D-6E8A-4147-A177-3AD203B41FA5}">
                      <a16:colId xmlns:a16="http://schemas.microsoft.com/office/drawing/2014/main" val="3496989527"/>
                    </a:ext>
                  </a:extLst>
                </a:gridCol>
              </a:tblGrid>
              <a:tr h="1709360">
                <a:tc>
                  <a:txBody>
                    <a:bodyPr/>
                    <a:lstStyle/>
                    <a:p>
                      <a:r>
                        <a:rPr lang="en-US" sz="1800" b="0" i="0" kern="1200" dirty="0">
                          <a:solidFill>
                            <a:schemeClr val="dk1"/>
                          </a:solidFill>
                          <a:effectLst/>
                          <a:latin typeface="+mn-lt"/>
                          <a:ea typeface="+mn-ea"/>
                          <a:cs typeface="+mn-cs"/>
                        </a:rPr>
                        <a:t>Such versions may be affected by several security issues :</a:t>
                      </a:r>
                      <a:br>
                        <a:rPr lang="en-US" dirty="0"/>
                      </a:br>
                      <a:br>
                        <a:rPr lang="en-US" dirty="0"/>
                      </a:br>
                      <a:r>
                        <a:rPr lang="en-US" sz="1800" b="0" i="0" kern="1200" dirty="0">
                          <a:solidFill>
                            <a:schemeClr val="dk1"/>
                          </a:solidFill>
                          <a:effectLst/>
                          <a:latin typeface="+mn-lt"/>
                          <a:ea typeface="+mn-ea"/>
                          <a:cs typeface="+mn-cs"/>
                        </a:rPr>
                        <a:t>- Directory paths not ending with '/' may not be correctly validated inside '</a:t>
                      </a:r>
                      <a:r>
                        <a:rPr lang="en-US" sz="1800" b="0" i="0" kern="1200" dirty="0" err="1">
                          <a:solidFill>
                            <a:schemeClr val="dk1"/>
                          </a:solidFill>
                          <a:effectLst/>
                          <a:latin typeface="+mn-lt"/>
                          <a:ea typeface="+mn-ea"/>
                          <a:cs typeface="+mn-cs"/>
                        </a:rPr>
                        <a:t>tempnam</a:t>
                      </a:r>
                      <a:r>
                        <a:rPr lang="en-US" sz="1800" b="0" i="0" kern="1200" dirty="0">
                          <a:solidFill>
                            <a:schemeClr val="dk1"/>
                          </a:solidFill>
                          <a:effectLst/>
                          <a:latin typeface="+mn-lt"/>
                          <a:ea typeface="+mn-ea"/>
                          <a:cs typeface="+mn-cs"/>
                        </a:rPr>
                        <a:t>()' in '</a:t>
                      </a:r>
                      <a:r>
                        <a:rPr lang="en-US" sz="1800" b="0" i="0" kern="1200" dirty="0" err="1">
                          <a:solidFill>
                            <a:schemeClr val="dk1"/>
                          </a:solidFill>
                          <a:effectLst/>
                          <a:latin typeface="+mn-lt"/>
                          <a:ea typeface="+mn-ea"/>
                          <a:cs typeface="+mn-cs"/>
                        </a:rPr>
                        <a:t>safe_mode</a:t>
                      </a:r>
                      <a:r>
                        <a:rPr lang="en-US" sz="1800" b="0" i="0" kern="1200" dirty="0">
                          <a:solidFill>
                            <a:schemeClr val="dk1"/>
                          </a:solidFill>
                          <a:effectLst/>
                          <a:latin typeface="+mn-lt"/>
                          <a:ea typeface="+mn-ea"/>
                          <a:cs typeface="+mn-cs"/>
                        </a:rPr>
                        <a:t>' configuration.</a:t>
                      </a:r>
                      <a:br>
                        <a:rPr lang="en-US" dirty="0"/>
                      </a:br>
                      <a:br>
                        <a:rPr lang="en-US" dirty="0"/>
                      </a:br>
                      <a:r>
                        <a:rPr lang="en-US" sz="1800" b="0" i="0" kern="1200" dirty="0">
                          <a:solidFill>
                            <a:schemeClr val="dk1"/>
                          </a:solidFill>
                          <a:effectLst/>
                          <a:latin typeface="+mn-lt"/>
                          <a:ea typeface="+mn-ea"/>
                          <a:cs typeface="+mn-cs"/>
                        </a:rPr>
                        <a:t>- It may be possible to bypass the '</a:t>
                      </a:r>
                      <a:r>
                        <a:rPr lang="en-US" sz="1800" b="0" i="0" kern="1200" dirty="0" err="1">
                          <a:solidFill>
                            <a:schemeClr val="dk1"/>
                          </a:solidFill>
                          <a:effectLst/>
                          <a:latin typeface="+mn-lt"/>
                          <a:ea typeface="+mn-ea"/>
                          <a:cs typeface="+mn-cs"/>
                        </a:rPr>
                        <a:t>open_basedir</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safe_mode</a:t>
                      </a:r>
                      <a:r>
                        <a:rPr lang="en-US" sz="1800" b="0" i="0" kern="1200" dirty="0">
                          <a:solidFill>
                            <a:schemeClr val="dk1"/>
                          </a:solidFill>
                          <a:effectLst/>
                          <a:latin typeface="+mn-lt"/>
                          <a:ea typeface="+mn-ea"/>
                          <a:cs typeface="+mn-cs"/>
                        </a:rPr>
                        <a:t>' configuration restrictions due to an error in session extensions.</a:t>
                      </a:r>
                      <a:br>
                        <a:rPr lang="en-US" dirty="0"/>
                      </a:br>
                      <a:br>
                        <a:rPr lang="en-US" dirty="0"/>
                      </a:br>
                      <a:r>
                        <a:rPr lang="en-US" sz="1800" b="0" i="0" kern="1200" dirty="0">
                          <a:solidFill>
                            <a:schemeClr val="dk1"/>
                          </a:solidFill>
                          <a:effectLst/>
                          <a:latin typeface="+mn-lt"/>
                          <a:ea typeface="+mn-ea"/>
                          <a:cs typeface="+mn-cs"/>
                        </a:rPr>
                        <a:t>- An unspecified vulnerability affects the LCG entropy.</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53857337"/>
                  </a:ext>
                </a:extLst>
              </a:tr>
              <a:tr h="329729">
                <a:tc>
                  <a:txBody>
                    <a:bodyPr/>
                    <a:lstStyle/>
                    <a:p>
                      <a:r>
                        <a:rPr lang="en-US" dirty="0"/>
                        <a:t>Recommendations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5445207"/>
                  </a:ext>
                </a:extLst>
              </a:tr>
              <a:tr h="713679">
                <a:tc>
                  <a:txBody>
                    <a:bodyPr/>
                    <a:lstStyle/>
                    <a:p>
                      <a:r>
                        <a:rPr lang="en-US" sz="1800" b="0" i="0" kern="1200" dirty="0">
                          <a:solidFill>
                            <a:schemeClr val="dk1"/>
                          </a:solidFill>
                          <a:effectLst/>
                          <a:latin typeface="+mn-lt"/>
                          <a:ea typeface="+mn-ea"/>
                          <a:cs typeface="+mn-cs"/>
                        </a:rPr>
                        <a:t>Upgrade to PHP version 5.3.2/5.2.13 or later.</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4146311"/>
                  </a:ext>
                </a:extLst>
              </a:tr>
            </a:tbl>
          </a:graphicData>
        </a:graphic>
      </p:graphicFrame>
    </p:spTree>
    <p:extLst>
      <p:ext uri="{BB962C8B-B14F-4D97-AF65-F5344CB8AC3E}">
        <p14:creationId xmlns:p14="http://schemas.microsoft.com/office/powerpoint/2010/main" val="4987792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EE7AA-0F57-4B62-B34F-2F92BE00C964}"/>
              </a:ext>
            </a:extLst>
          </p:cNvPr>
          <p:cNvSpPr>
            <a:spLocks noGrp="1"/>
          </p:cNvSpPr>
          <p:nvPr>
            <p:ph type="title"/>
          </p:nvPr>
        </p:nvSpPr>
        <p:spPr>
          <a:xfrm>
            <a:off x="0" y="0"/>
            <a:ext cx="10058400" cy="1127760"/>
          </a:xfrm>
        </p:spPr>
        <p:txBody>
          <a:bodyPr/>
          <a:lstStyle/>
          <a:p>
            <a:r>
              <a:rPr lang="en-US" dirty="0"/>
              <a:t>Proof of vulnerability detection</a:t>
            </a:r>
            <a:endParaRPr lang="en-IN" dirty="0"/>
          </a:p>
        </p:txBody>
      </p:sp>
      <p:pic>
        <p:nvPicPr>
          <p:cNvPr id="5" name="Content Placeholder 4">
            <a:extLst>
              <a:ext uri="{FF2B5EF4-FFF2-40B4-BE49-F238E27FC236}">
                <a16:creationId xmlns:a16="http://schemas.microsoft.com/office/drawing/2014/main" id="{D68E915D-6387-4DDB-A30A-D068F722B10D}"/>
              </a:ext>
            </a:extLst>
          </p:cNvPr>
          <p:cNvPicPr>
            <a:picLocks noGrp="1" noChangeAspect="1"/>
          </p:cNvPicPr>
          <p:nvPr>
            <p:ph idx="1"/>
          </p:nvPr>
        </p:nvPicPr>
        <p:blipFill>
          <a:blip r:embed="rId2"/>
          <a:stretch>
            <a:fillRect/>
          </a:stretch>
        </p:blipFill>
        <p:spPr>
          <a:xfrm>
            <a:off x="1069975" y="1778000"/>
            <a:ext cx="10058400" cy="3708400"/>
          </a:xfrm>
          <a:ln w="12700">
            <a:solidFill>
              <a:schemeClr val="tx1"/>
            </a:solidFill>
          </a:ln>
        </p:spPr>
      </p:pic>
    </p:spTree>
    <p:extLst>
      <p:ext uri="{BB962C8B-B14F-4D97-AF65-F5344CB8AC3E}">
        <p14:creationId xmlns:p14="http://schemas.microsoft.com/office/powerpoint/2010/main" val="42897637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4126D-AEF0-4CAA-8C05-1292EA7E7330}"/>
              </a:ext>
            </a:extLst>
          </p:cNvPr>
          <p:cNvSpPr>
            <a:spLocks noGrp="1"/>
          </p:cNvSpPr>
          <p:nvPr>
            <p:ph type="title"/>
          </p:nvPr>
        </p:nvSpPr>
        <p:spPr>
          <a:xfrm>
            <a:off x="74428" y="1"/>
            <a:ext cx="7793665" cy="365760"/>
          </a:xfrm>
        </p:spPr>
        <p:txBody>
          <a:bodyPr>
            <a:normAutofit fontScale="90000"/>
          </a:bodyPr>
          <a:lstStyle/>
          <a:p>
            <a:br>
              <a:rPr lang="en-IN" b="1" i="0" dirty="0">
                <a:solidFill>
                  <a:srgbClr val="333333"/>
                </a:solidFill>
                <a:effectLst/>
                <a:latin typeface="Helvetica Neue"/>
              </a:rPr>
            </a:br>
            <a:br>
              <a:rPr lang="en-IN" b="1" i="0" dirty="0">
                <a:solidFill>
                  <a:srgbClr val="333333"/>
                </a:solidFill>
                <a:effectLst/>
                <a:latin typeface="Helvetica Neue"/>
              </a:rPr>
            </a:br>
            <a:br>
              <a:rPr lang="en-IN" sz="2200" b="1" i="0" dirty="0">
                <a:solidFill>
                  <a:srgbClr val="333333"/>
                </a:solidFill>
                <a:effectLst/>
                <a:latin typeface="Times New Roman" panose="02020603050405020304" pitchFamily="18" charset="0"/>
                <a:cs typeface="Times New Roman" panose="02020603050405020304" pitchFamily="18" charset="0"/>
              </a:rPr>
            </a:br>
            <a:r>
              <a:rPr lang="en-IN" sz="2200" b="1" i="0" dirty="0">
                <a:solidFill>
                  <a:srgbClr val="333333"/>
                </a:solidFill>
                <a:effectLst/>
                <a:latin typeface="Times New Roman" panose="02020603050405020304" pitchFamily="18" charset="0"/>
                <a:cs typeface="Times New Roman" panose="02020603050405020304" pitchFamily="18" charset="0"/>
              </a:rPr>
              <a:t>19</a:t>
            </a:r>
            <a:r>
              <a:rPr lang="en-IN" sz="2200" b="1" dirty="0">
                <a:solidFill>
                  <a:srgbClr val="333333"/>
                </a:solidFill>
                <a:latin typeface="Times New Roman" panose="02020603050405020304" pitchFamily="18" charset="0"/>
                <a:cs typeface="Times New Roman" panose="02020603050405020304" pitchFamily="18" charset="0"/>
              </a:rPr>
              <a:t>)</a:t>
            </a:r>
            <a:r>
              <a:rPr lang="en-IN" sz="2200" b="1" i="0" dirty="0">
                <a:solidFill>
                  <a:srgbClr val="333333"/>
                </a:solidFill>
                <a:effectLst/>
                <a:latin typeface="Times New Roman" panose="02020603050405020304" pitchFamily="18" charset="0"/>
                <a:cs typeface="Times New Roman" panose="02020603050405020304" pitchFamily="18" charset="0"/>
              </a:rPr>
              <a:t> PHP </a:t>
            </a:r>
            <a:r>
              <a:rPr lang="en-US" sz="2200" b="1" i="0" dirty="0">
                <a:solidFill>
                  <a:srgbClr val="333333"/>
                </a:solidFill>
                <a:effectLst/>
                <a:latin typeface="Times New Roman" panose="02020603050405020304" pitchFamily="18" charset="0"/>
                <a:cs typeface="Times New Roman" panose="02020603050405020304" pitchFamily="18" charset="0"/>
              </a:rPr>
              <a:t>PHP_RSHUTDOWN_FUNCTION Security Bypass</a:t>
            </a:r>
            <a:br>
              <a:rPr lang="en-US" sz="1050" b="1" i="0" dirty="0">
                <a:solidFill>
                  <a:srgbClr val="333333"/>
                </a:solidFill>
                <a:effectLst/>
                <a:latin typeface="Helvetica Neue"/>
              </a:rPr>
            </a:br>
            <a:br>
              <a:rPr lang="en-IN" sz="2900" b="1" i="0" dirty="0">
                <a:solidFill>
                  <a:srgbClr val="333333"/>
                </a:solidFill>
                <a:effectLst/>
                <a:latin typeface="Times New Roman" panose="02020603050405020304" pitchFamily="18" charset="0"/>
                <a:cs typeface="Times New Roman" panose="02020603050405020304" pitchFamily="18" charset="0"/>
              </a:rPr>
            </a:br>
            <a:br>
              <a:rPr lang="en-IN" b="1" i="0" dirty="0">
                <a:solidFill>
                  <a:srgbClr val="333333"/>
                </a:solidFill>
                <a:effectLst/>
                <a:latin typeface="Helvetica Neue"/>
              </a:rPr>
            </a:br>
            <a:endParaRPr lang="en-IN" dirty="0"/>
          </a:p>
        </p:txBody>
      </p:sp>
      <p:graphicFrame>
        <p:nvGraphicFramePr>
          <p:cNvPr id="13" name="Table 13">
            <a:extLst>
              <a:ext uri="{FF2B5EF4-FFF2-40B4-BE49-F238E27FC236}">
                <a16:creationId xmlns:a16="http://schemas.microsoft.com/office/drawing/2014/main" id="{4C78F117-DAE5-46BE-9265-D7BC1B59DF40}"/>
              </a:ext>
            </a:extLst>
          </p:cNvPr>
          <p:cNvGraphicFramePr>
            <a:graphicFrameLocks noGrp="1"/>
          </p:cNvGraphicFramePr>
          <p:nvPr>
            <p:ph idx="1"/>
            <p:extLst>
              <p:ext uri="{D42A27DB-BD31-4B8C-83A1-F6EECF244321}">
                <p14:modId xmlns:p14="http://schemas.microsoft.com/office/powerpoint/2010/main" val="450107454"/>
              </p:ext>
            </p:extLst>
          </p:nvPr>
        </p:nvGraphicFramePr>
        <p:xfrm>
          <a:off x="152400" y="447041"/>
          <a:ext cx="11663680" cy="2336799"/>
        </p:xfrm>
        <a:graphic>
          <a:graphicData uri="http://schemas.openxmlformats.org/drawingml/2006/table">
            <a:tbl>
              <a:tblPr firstRow="1" bandRow="1">
                <a:tableStyleId>{5C22544A-7EE6-4342-B048-85BDC9FD1C3A}</a:tableStyleId>
              </a:tblPr>
              <a:tblGrid>
                <a:gridCol w="11663680">
                  <a:extLst>
                    <a:ext uri="{9D8B030D-6E8A-4147-A177-3AD203B41FA5}">
                      <a16:colId xmlns:a16="http://schemas.microsoft.com/office/drawing/2014/main" val="3947224784"/>
                    </a:ext>
                  </a:extLst>
                </a:gridCol>
              </a:tblGrid>
              <a:tr h="307856">
                <a:tc>
                  <a:txBody>
                    <a:bodyPr/>
                    <a:lstStyle/>
                    <a:p>
                      <a:r>
                        <a:rPr lang="en-US" baseline="0" dirty="0">
                          <a:solidFill>
                            <a:schemeClr val="tx1"/>
                          </a:solidFill>
                        </a:rPr>
                        <a:t>Observation</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502378585"/>
                  </a:ext>
                </a:extLst>
              </a:tr>
              <a:tr h="1971039">
                <a:tc>
                  <a:txBody>
                    <a:bodyPr/>
                    <a:lstStyle/>
                    <a:p>
                      <a:pPr marL="0" indent="0">
                        <a:buFontTx/>
                        <a:buNone/>
                      </a:pPr>
                      <a:r>
                        <a:rPr lang="en-US" sz="1800" b="0" i="0" kern="1200" dirty="0">
                          <a:solidFill>
                            <a:schemeClr val="dk1"/>
                          </a:solidFill>
                          <a:effectLst/>
                          <a:latin typeface="+mn-lt"/>
                          <a:ea typeface="+mn-ea"/>
                          <a:cs typeface="+mn-cs"/>
                        </a:rPr>
                        <a:t>According to its banner, the version of PHP 5.x installed on the remote host is 5.x prior to 5.3.11 or 5.4.x prior to 5.4.1 and thus, is potentially affected by a security bypass vulnerability.</a:t>
                      </a:r>
                      <a:br>
                        <a:rPr lang="en-US" dirty="0"/>
                      </a:br>
                      <a:br>
                        <a:rPr lang="en-US" dirty="0"/>
                      </a:br>
                      <a:br>
                        <a:rPr lang="en-US" dirty="0"/>
                      </a:br>
                      <a:r>
                        <a:rPr lang="en-US" sz="1800" b="0" i="0" kern="1200" dirty="0">
                          <a:solidFill>
                            <a:schemeClr val="dk1"/>
                          </a:solidFill>
                          <a:effectLst/>
                          <a:latin typeface="+mn-lt"/>
                          <a:ea typeface="+mn-ea"/>
                          <a:cs typeface="+mn-cs"/>
                        </a:rPr>
                        <a:t>.</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32791383"/>
                  </a:ext>
                </a:extLst>
              </a:tr>
            </a:tbl>
          </a:graphicData>
        </a:graphic>
      </p:graphicFrame>
      <p:graphicFrame>
        <p:nvGraphicFramePr>
          <p:cNvPr id="14" name="Table 14">
            <a:extLst>
              <a:ext uri="{FF2B5EF4-FFF2-40B4-BE49-F238E27FC236}">
                <a16:creationId xmlns:a16="http://schemas.microsoft.com/office/drawing/2014/main" id="{4D9E4A05-4281-4347-8BE5-66B121F8E13F}"/>
              </a:ext>
            </a:extLst>
          </p:cNvPr>
          <p:cNvGraphicFramePr>
            <a:graphicFrameLocks noGrp="1"/>
          </p:cNvGraphicFramePr>
          <p:nvPr>
            <p:extLst>
              <p:ext uri="{D42A27DB-BD31-4B8C-83A1-F6EECF244321}">
                <p14:modId xmlns:p14="http://schemas.microsoft.com/office/powerpoint/2010/main" val="4220353018"/>
              </p:ext>
            </p:extLst>
          </p:nvPr>
        </p:nvGraphicFramePr>
        <p:xfrm>
          <a:off x="152400" y="2783840"/>
          <a:ext cx="11663680" cy="365760"/>
        </p:xfrm>
        <a:graphic>
          <a:graphicData uri="http://schemas.openxmlformats.org/drawingml/2006/table">
            <a:tbl>
              <a:tblPr firstRow="1" bandRow="1">
                <a:tableStyleId>{5C22544A-7EE6-4342-B048-85BDC9FD1C3A}</a:tableStyleId>
              </a:tblPr>
              <a:tblGrid>
                <a:gridCol w="2174528">
                  <a:extLst>
                    <a:ext uri="{9D8B030D-6E8A-4147-A177-3AD203B41FA5}">
                      <a16:colId xmlns:a16="http://schemas.microsoft.com/office/drawing/2014/main" val="3092710654"/>
                    </a:ext>
                  </a:extLst>
                </a:gridCol>
                <a:gridCol w="542496">
                  <a:extLst>
                    <a:ext uri="{9D8B030D-6E8A-4147-A177-3AD203B41FA5}">
                      <a16:colId xmlns:a16="http://schemas.microsoft.com/office/drawing/2014/main" val="1324316881"/>
                    </a:ext>
                  </a:extLst>
                </a:gridCol>
                <a:gridCol w="1812432">
                  <a:extLst>
                    <a:ext uri="{9D8B030D-6E8A-4147-A177-3AD203B41FA5}">
                      <a16:colId xmlns:a16="http://schemas.microsoft.com/office/drawing/2014/main" val="2565159919"/>
                    </a:ext>
                  </a:extLst>
                </a:gridCol>
                <a:gridCol w="616474">
                  <a:extLst>
                    <a:ext uri="{9D8B030D-6E8A-4147-A177-3AD203B41FA5}">
                      <a16:colId xmlns:a16="http://schemas.microsoft.com/office/drawing/2014/main" val="3631140609"/>
                    </a:ext>
                  </a:extLst>
                </a:gridCol>
                <a:gridCol w="1923397">
                  <a:extLst>
                    <a:ext uri="{9D8B030D-6E8A-4147-A177-3AD203B41FA5}">
                      <a16:colId xmlns:a16="http://schemas.microsoft.com/office/drawing/2014/main" val="1770981290"/>
                    </a:ext>
                  </a:extLst>
                </a:gridCol>
                <a:gridCol w="554826">
                  <a:extLst>
                    <a:ext uri="{9D8B030D-6E8A-4147-A177-3AD203B41FA5}">
                      <a16:colId xmlns:a16="http://schemas.microsoft.com/office/drawing/2014/main" val="2050343036"/>
                    </a:ext>
                  </a:extLst>
                </a:gridCol>
                <a:gridCol w="1738456">
                  <a:extLst>
                    <a:ext uri="{9D8B030D-6E8A-4147-A177-3AD203B41FA5}">
                      <a16:colId xmlns:a16="http://schemas.microsoft.com/office/drawing/2014/main" val="2067942846"/>
                    </a:ext>
                  </a:extLst>
                </a:gridCol>
                <a:gridCol w="530167">
                  <a:extLst>
                    <a:ext uri="{9D8B030D-6E8A-4147-A177-3AD203B41FA5}">
                      <a16:colId xmlns:a16="http://schemas.microsoft.com/office/drawing/2014/main" val="1742857350"/>
                    </a:ext>
                  </a:extLst>
                </a:gridCol>
                <a:gridCol w="1770904">
                  <a:extLst>
                    <a:ext uri="{9D8B030D-6E8A-4147-A177-3AD203B41FA5}">
                      <a16:colId xmlns:a16="http://schemas.microsoft.com/office/drawing/2014/main" val="2980253927"/>
                    </a:ext>
                  </a:extLst>
                </a:gridCol>
              </a:tblGrid>
              <a:tr h="0">
                <a:tc>
                  <a:txBody>
                    <a:bodyPr/>
                    <a:lstStyle/>
                    <a:p>
                      <a:r>
                        <a:rPr lang="en-US" baseline="0" dirty="0">
                          <a:solidFill>
                            <a:schemeClr val="tx1"/>
                          </a:solidFill>
                        </a:rPr>
                        <a:t>Risk</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Critical</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High</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US" baseline="0" dirty="0">
                          <a:solidFill>
                            <a:schemeClr val="tx1"/>
                          </a:solidFill>
                        </a:rPr>
                        <a:t>Medium</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Low</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4185177"/>
                  </a:ext>
                </a:extLst>
              </a:tr>
            </a:tbl>
          </a:graphicData>
        </a:graphic>
      </p:graphicFrame>
      <p:graphicFrame>
        <p:nvGraphicFramePr>
          <p:cNvPr id="15" name="Table 15">
            <a:extLst>
              <a:ext uri="{FF2B5EF4-FFF2-40B4-BE49-F238E27FC236}">
                <a16:creationId xmlns:a16="http://schemas.microsoft.com/office/drawing/2014/main" id="{DBDB0BDA-7716-4C60-A1AD-FCEFA443DDDE}"/>
              </a:ext>
            </a:extLst>
          </p:cNvPr>
          <p:cNvGraphicFramePr>
            <a:graphicFrameLocks noGrp="1"/>
          </p:cNvGraphicFramePr>
          <p:nvPr>
            <p:extLst>
              <p:ext uri="{D42A27DB-BD31-4B8C-83A1-F6EECF244321}">
                <p14:modId xmlns:p14="http://schemas.microsoft.com/office/powerpoint/2010/main" val="4184084850"/>
              </p:ext>
            </p:extLst>
          </p:nvPr>
        </p:nvGraphicFramePr>
        <p:xfrm>
          <a:off x="152400" y="3149600"/>
          <a:ext cx="11663680" cy="3322320"/>
        </p:xfrm>
        <a:graphic>
          <a:graphicData uri="http://schemas.openxmlformats.org/drawingml/2006/table">
            <a:tbl>
              <a:tblPr firstRow="1" bandRow="1">
                <a:tableStyleId>{5C22544A-7EE6-4342-B048-85BDC9FD1C3A}</a:tableStyleId>
              </a:tblPr>
              <a:tblGrid>
                <a:gridCol w="11663680">
                  <a:extLst>
                    <a:ext uri="{9D8B030D-6E8A-4147-A177-3AD203B41FA5}">
                      <a16:colId xmlns:a16="http://schemas.microsoft.com/office/drawing/2014/main" val="3496989527"/>
                    </a:ext>
                  </a:extLst>
                </a:gridCol>
              </a:tblGrid>
              <a:tr h="1442720">
                <a:tc>
                  <a:txBody>
                    <a:bodyPr/>
                    <a:lstStyle/>
                    <a:p>
                      <a:r>
                        <a:rPr lang="en-US" sz="1800" b="0" i="0" kern="1200" dirty="0">
                          <a:solidFill>
                            <a:schemeClr val="dk1"/>
                          </a:solidFill>
                          <a:effectLst/>
                          <a:latin typeface="+mn-lt"/>
                          <a:ea typeface="+mn-ea"/>
                          <a:cs typeface="+mn-cs"/>
                        </a:rPr>
                        <a:t>An error exists related to the function 'PHP_RSHUTDOWN_FUNCTION' in the </a:t>
                      </a:r>
                      <a:r>
                        <a:rPr lang="en-US" sz="1800" b="0" i="0" kern="1200" dirty="0" err="1">
                          <a:solidFill>
                            <a:schemeClr val="dk1"/>
                          </a:solidFill>
                          <a:effectLst/>
                          <a:latin typeface="+mn-lt"/>
                          <a:ea typeface="+mn-ea"/>
                          <a:cs typeface="+mn-cs"/>
                        </a:rPr>
                        <a:t>libxml</a:t>
                      </a:r>
                      <a:r>
                        <a:rPr lang="en-US" sz="1800" b="0" i="0" kern="1200" dirty="0">
                          <a:solidFill>
                            <a:schemeClr val="dk1"/>
                          </a:solidFill>
                          <a:effectLst/>
                          <a:latin typeface="+mn-lt"/>
                          <a:ea typeface="+mn-ea"/>
                          <a:cs typeface="+mn-cs"/>
                        </a:rPr>
                        <a:t> extension and the '</a:t>
                      </a:r>
                      <a:r>
                        <a:rPr lang="en-US" sz="1800" b="0" i="0" kern="1200" dirty="0" err="1">
                          <a:solidFill>
                            <a:schemeClr val="dk1"/>
                          </a:solidFill>
                          <a:effectLst/>
                          <a:latin typeface="+mn-lt"/>
                          <a:ea typeface="+mn-ea"/>
                          <a:cs typeface="+mn-cs"/>
                        </a:rPr>
                        <a:t>stream_close</a:t>
                      </a:r>
                      <a:r>
                        <a:rPr lang="en-US" sz="1800" b="0" i="0" kern="1200" dirty="0">
                          <a:solidFill>
                            <a:schemeClr val="dk1"/>
                          </a:solidFill>
                          <a:effectLst/>
                          <a:latin typeface="+mn-lt"/>
                          <a:ea typeface="+mn-ea"/>
                          <a:cs typeface="+mn-cs"/>
                        </a:rPr>
                        <a:t>' method that could allow a remote attacker to bypass '</a:t>
                      </a:r>
                      <a:r>
                        <a:rPr lang="en-US" sz="1800" b="0" i="0" kern="1200" dirty="0" err="1">
                          <a:solidFill>
                            <a:schemeClr val="dk1"/>
                          </a:solidFill>
                          <a:effectLst/>
                          <a:latin typeface="+mn-lt"/>
                          <a:ea typeface="+mn-ea"/>
                          <a:cs typeface="+mn-cs"/>
                        </a:rPr>
                        <a:t>open_basedir</a:t>
                      </a:r>
                      <a:r>
                        <a:rPr lang="en-US" sz="1800" b="0" i="0" kern="1200" dirty="0">
                          <a:solidFill>
                            <a:schemeClr val="dk1"/>
                          </a:solidFill>
                          <a:effectLst/>
                          <a:latin typeface="+mn-lt"/>
                          <a:ea typeface="+mn-ea"/>
                          <a:cs typeface="+mn-cs"/>
                        </a:rPr>
                        <a:t>' protections and obtain sensitive information.</a:t>
                      </a:r>
                      <a:br>
                        <a:rPr lang="en-US" dirty="0"/>
                      </a:b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53857337"/>
                  </a:ext>
                </a:extLst>
              </a:tr>
              <a:tr h="329729">
                <a:tc>
                  <a:txBody>
                    <a:bodyPr/>
                    <a:lstStyle/>
                    <a:p>
                      <a:r>
                        <a:rPr lang="en-US" dirty="0"/>
                        <a:t>Recommendations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5445207"/>
                  </a:ext>
                </a:extLst>
              </a:tr>
              <a:tr h="1513840">
                <a:tc>
                  <a:txBody>
                    <a:bodyPr/>
                    <a:lstStyle/>
                    <a:p>
                      <a:r>
                        <a:rPr lang="en-US" sz="1800" b="0" i="0" kern="1200" dirty="0">
                          <a:solidFill>
                            <a:schemeClr val="dk1"/>
                          </a:solidFill>
                          <a:effectLst/>
                          <a:latin typeface="+mn-lt"/>
                          <a:ea typeface="+mn-ea"/>
                          <a:cs typeface="+mn-cs"/>
                        </a:rPr>
                        <a:t>Upgrade to PHP version 5.3.11 / 5.4.1 or later.</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4146311"/>
                  </a:ext>
                </a:extLst>
              </a:tr>
            </a:tbl>
          </a:graphicData>
        </a:graphic>
      </p:graphicFrame>
    </p:spTree>
    <p:extLst>
      <p:ext uri="{BB962C8B-B14F-4D97-AF65-F5344CB8AC3E}">
        <p14:creationId xmlns:p14="http://schemas.microsoft.com/office/powerpoint/2010/main" val="6629818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6EB7E-83FA-4A63-955F-EBF0FB57E44A}"/>
              </a:ext>
            </a:extLst>
          </p:cNvPr>
          <p:cNvSpPr>
            <a:spLocks noGrp="1"/>
          </p:cNvSpPr>
          <p:nvPr>
            <p:ph type="title"/>
          </p:nvPr>
        </p:nvSpPr>
        <p:spPr>
          <a:xfrm>
            <a:off x="0" y="0"/>
            <a:ext cx="10058400" cy="1158240"/>
          </a:xfrm>
        </p:spPr>
        <p:txBody>
          <a:bodyPr/>
          <a:lstStyle/>
          <a:p>
            <a:r>
              <a:rPr lang="en-US" dirty="0"/>
              <a:t>Proof of vulnerability detection</a:t>
            </a:r>
            <a:endParaRPr lang="en-IN" dirty="0"/>
          </a:p>
        </p:txBody>
      </p:sp>
      <p:pic>
        <p:nvPicPr>
          <p:cNvPr id="5" name="Content Placeholder 4">
            <a:extLst>
              <a:ext uri="{FF2B5EF4-FFF2-40B4-BE49-F238E27FC236}">
                <a16:creationId xmlns:a16="http://schemas.microsoft.com/office/drawing/2014/main" id="{1613B5D0-83CB-488A-B238-FD89680FAB94}"/>
              </a:ext>
            </a:extLst>
          </p:cNvPr>
          <p:cNvPicPr>
            <a:picLocks noGrp="1" noChangeAspect="1"/>
          </p:cNvPicPr>
          <p:nvPr>
            <p:ph idx="1"/>
          </p:nvPr>
        </p:nvPicPr>
        <p:blipFill>
          <a:blip r:embed="rId2"/>
          <a:stretch>
            <a:fillRect/>
          </a:stretch>
        </p:blipFill>
        <p:spPr>
          <a:xfrm>
            <a:off x="1069975" y="1828800"/>
            <a:ext cx="10058400" cy="3830320"/>
          </a:xfrm>
          <a:ln w="12700">
            <a:solidFill>
              <a:schemeClr val="tx1"/>
            </a:solidFill>
          </a:ln>
        </p:spPr>
      </p:pic>
    </p:spTree>
    <p:extLst>
      <p:ext uri="{BB962C8B-B14F-4D97-AF65-F5344CB8AC3E}">
        <p14:creationId xmlns:p14="http://schemas.microsoft.com/office/powerpoint/2010/main" val="19142319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4126D-AEF0-4CAA-8C05-1292EA7E7330}"/>
              </a:ext>
            </a:extLst>
          </p:cNvPr>
          <p:cNvSpPr>
            <a:spLocks noGrp="1"/>
          </p:cNvSpPr>
          <p:nvPr>
            <p:ph type="title"/>
          </p:nvPr>
        </p:nvSpPr>
        <p:spPr>
          <a:xfrm>
            <a:off x="74428" y="1"/>
            <a:ext cx="7793665" cy="365760"/>
          </a:xfrm>
        </p:spPr>
        <p:txBody>
          <a:bodyPr>
            <a:normAutofit fontScale="90000"/>
          </a:bodyPr>
          <a:lstStyle/>
          <a:p>
            <a:br>
              <a:rPr lang="en-IN" b="1" i="0" dirty="0">
                <a:solidFill>
                  <a:srgbClr val="333333"/>
                </a:solidFill>
                <a:effectLst/>
                <a:latin typeface="Helvetica Neue"/>
              </a:rPr>
            </a:br>
            <a:br>
              <a:rPr lang="en-IN" b="1" i="0" dirty="0">
                <a:solidFill>
                  <a:srgbClr val="333333"/>
                </a:solidFill>
                <a:effectLst/>
                <a:latin typeface="Helvetica Neue"/>
              </a:rPr>
            </a:br>
            <a:br>
              <a:rPr lang="en-IN" sz="2200" b="1" i="0" dirty="0">
                <a:solidFill>
                  <a:srgbClr val="333333"/>
                </a:solidFill>
                <a:effectLst/>
                <a:latin typeface="Times New Roman" panose="02020603050405020304" pitchFamily="18" charset="0"/>
                <a:cs typeface="Times New Roman" panose="02020603050405020304" pitchFamily="18" charset="0"/>
              </a:rPr>
            </a:br>
            <a:r>
              <a:rPr lang="en-IN" sz="2200" b="1" dirty="0">
                <a:solidFill>
                  <a:srgbClr val="333333"/>
                </a:solidFill>
                <a:latin typeface="Times New Roman" panose="02020603050405020304" pitchFamily="18" charset="0"/>
                <a:cs typeface="Times New Roman" panose="02020603050405020304" pitchFamily="18" charset="0"/>
              </a:rPr>
              <a:t>20)</a:t>
            </a:r>
            <a:r>
              <a:rPr lang="en-IN" sz="2200" b="1" i="0" dirty="0">
                <a:solidFill>
                  <a:srgbClr val="333333"/>
                </a:solidFill>
                <a:effectLst/>
                <a:latin typeface="Times New Roman" panose="02020603050405020304" pitchFamily="18" charset="0"/>
                <a:cs typeface="Times New Roman" panose="02020603050405020304" pitchFamily="18" charset="0"/>
              </a:rPr>
              <a:t> WEB SERVER </a:t>
            </a:r>
            <a:r>
              <a:rPr lang="en-IN" sz="2200" b="1" i="0" dirty="0" err="1">
                <a:solidFill>
                  <a:srgbClr val="333333"/>
                </a:solidFill>
                <a:effectLst/>
                <a:latin typeface="Times New Roman" panose="02020603050405020304" pitchFamily="18" charset="0"/>
                <a:cs typeface="Times New Roman" panose="02020603050405020304" pitchFamily="18" charset="0"/>
              </a:rPr>
              <a:t>info.php</a:t>
            </a:r>
            <a:r>
              <a:rPr lang="en-IN" sz="2200" b="1" i="0" dirty="0">
                <a:solidFill>
                  <a:srgbClr val="333333"/>
                </a:solidFill>
                <a:effectLst/>
                <a:latin typeface="Times New Roman" panose="02020603050405020304" pitchFamily="18" charset="0"/>
                <a:cs typeface="Times New Roman" panose="02020603050405020304" pitchFamily="18" charset="0"/>
              </a:rPr>
              <a:t>/</a:t>
            </a:r>
            <a:r>
              <a:rPr lang="en-IN" sz="2200" b="1" i="0" dirty="0" err="1">
                <a:solidFill>
                  <a:srgbClr val="333333"/>
                </a:solidFill>
                <a:effectLst/>
                <a:latin typeface="Times New Roman" panose="02020603050405020304" pitchFamily="18" charset="0"/>
                <a:cs typeface="Times New Roman" panose="02020603050405020304" pitchFamily="18" charset="0"/>
              </a:rPr>
              <a:t>phpinfo.php</a:t>
            </a:r>
            <a:r>
              <a:rPr lang="en-IN" sz="2200" b="1" i="0" dirty="0">
                <a:solidFill>
                  <a:srgbClr val="333333"/>
                </a:solidFill>
                <a:effectLst/>
                <a:latin typeface="Times New Roman" panose="02020603050405020304" pitchFamily="18" charset="0"/>
                <a:cs typeface="Times New Roman" panose="02020603050405020304" pitchFamily="18" charset="0"/>
              </a:rPr>
              <a:t> detection</a:t>
            </a:r>
            <a:br>
              <a:rPr lang="en-US" sz="1050" b="1" i="0" dirty="0">
                <a:solidFill>
                  <a:srgbClr val="333333"/>
                </a:solidFill>
                <a:effectLst/>
                <a:latin typeface="Helvetica Neue"/>
              </a:rPr>
            </a:br>
            <a:br>
              <a:rPr lang="en-IN" sz="2900" b="1" i="0" dirty="0">
                <a:solidFill>
                  <a:srgbClr val="333333"/>
                </a:solidFill>
                <a:effectLst/>
                <a:latin typeface="Times New Roman" panose="02020603050405020304" pitchFamily="18" charset="0"/>
                <a:cs typeface="Times New Roman" panose="02020603050405020304" pitchFamily="18" charset="0"/>
              </a:rPr>
            </a:br>
            <a:br>
              <a:rPr lang="en-IN" b="1" i="0" dirty="0">
                <a:solidFill>
                  <a:srgbClr val="333333"/>
                </a:solidFill>
                <a:effectLst/>
                <a:latin typeface="Helvetica Neue"/>
              </a:rPr>
            </a:br>
            <a:endParaRPr lang="en-IN" dirty="0"/>
          </a:p>
        </p:txBody>
      </p:sp>
      <p:graphicFrame>
        <p:nvGraphicFramePr>
          <p:cNvPr id="13" name="Table 13">
            <a:extLst>
              <a:ext uri="{FF2B5EF4-FFF2-40B4-BE49-F238E27FC236}">
                <a16:creationId xmlns:a16="http://schemas.microsoft.com/office/drawing/2014/main" id="{4C78F117-DAE5-46BE-9265-D7BC1B59DF40}"/>
              </a:ext>
            </a:extLst>
          </p:cNvPr>
          <p:cNvGraphicFramePr>
            <a:graphicFrameLocks noGrp="1"/>
          </p:cNvGraphicFramePr>
          <p:nvPr>
            <p:ph idx="1"/>
            <p:extLst>
              <p:ext uri="{D42A27DB-BD31-4B8C-83A1-F6EECF244321}">
                <p14:modId xmlns:p14="http://schemas.microsoft.com/office/powerpoint/2010/main" val="719375831"/>
              </p:ext>
            </p:extLst>
          </p:nvPr>
        </p:nvGraphicFramePr>
        <p:xfrm>
          <a:off x="233680" y="555703"/>
          <a:ext cx="11724640" cy="1696719"/>
        </p:xfrm>
        <a:graphic>
          <a:graphicData uri="http://schemas.openxmlformats.org/drawingml/2006/table">
            <a:tbl>
              <a:tblPr firstRow="1" bandRow="1">
                <a:tableStyleId>{5C22544A-7EE6-4342-B048-85BDC9FD1C3A}</a:tableStyleId>
              </a:tblPr>
              <a:tblGrid>
                <a:gridCol w="11724640">
                  <a:extLst>
                    <a:ext uri="{9D8B030D-6E8A-4147-A177-3AD203B41FA5}">
                      <a16:colId xmlns:a16="http://schemas.microsoft.com/office/drawing/2014/main" val="3947224784"/>
                    </a:ext>
                  </a:extLst>
                </a:gridCol>
              </a:tblGrid>
              <a:tr h="307856">
                <a:tc>
                  <a:txBody>
                    <a:bodyPr/>
                    <a:lstStyle/>
                    <a:p>
                      <a:r>
                        <a:rPr lang="en-US" baseline="0" dirty="0">
                          <a:solidFill>
                            <a:schemeClr val="tx1"/>
                          </a:solidFill>
                        </a:rPr>
                        <a:t>Observation</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502378585"/>
                  </a:ext>
                </a:extLst>
              </a:tr>
              <a:tr h="1330959">
                <a:tc>
                  <a:txBody>
                    <a:bodyPr/>
                    <a:lstStyle/>
                    <a:p>
                      <a:pPr marL="0" indent="0">
                        <a:buFontTx/>
                        <a:buNone/>
                      </a:pPr>
                      <a:r>
                        <a:rPr lang="en-US" sz="1800" b="0" i="0" kern="1200" dirty="0">
                          <a:solidFill>
                            <a:schemeClr val="dk1"/>
                          </a:solidFill>
                          <a:effectLst/>
                          <a:latin typeface="+mn-lt"/>
                          <a:ea typeface="+mn-ea"/>
                          <a:cs typeface="+mn-cs"/>
                        </a:rPr>
                        <a:t>Many PHP installation tutorials instruct the user to create a PHP file that calls the PHP function '</a:t>
                      </a:r>
                      <a:r>
                        <a:rPr lang="en-US" sz="1800" b="0" i="0" kern="1200" dirty="0" err="1">
                          <a:solidFill>
                            <a:schemeClr val="dk1"/>
                          </a:solidFill>
                          <a:effectLst/>
                          <a:latin typeface="+mn-lt"/>
                          <a:ea typeface="+mn-ea"/>
                          <a:cs typeface="+mn-cs"/>
                        </a:rPr>
                        <a:t>phpinfo</a:t>
                      </a:r>
                      <a:r>
                        <a:rPr lang="en-US" sz="1800" b="0" i="0" kern="1200" dirty="0">
                          <a:solidFill>
                            <a:schemeClr val="dk1"/>
                          </a:solidFill>
                          <a:effectLst/>
                          <a:latin typeface="+mn-lt"/>
                          <a:ea typeface="+mn-ea"/>
                          <a:cs typeface="+mn-cs"/>
                        </a:rPr>
                        <a:t>()' for debugging purposes. Various PHP applications may also include such a file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32791383"/>
                  </a:ext>
                </a:extLst>
              </a:tr>
            </a:tbl>
          </a:graphicData>
        </a:graphic>
      </p:graphicFrame>
      <p:graphicFrame>
        <p:nvGraphicFramePr>
          <p:cNvPr id="14" name="Table 14">
            <a:extLst>
              <a:ext uri="{FF2B5EF4-FFF2-40B4-BE49-F238E27FC236}">
                <a16:creationId xmlns:a16="http://schemas.microsoft.com/office/drawing/2014/main" id="{4D9E4A05-4281-4347-8BE5-66B121F8E13F}"/>
              </a:ext>
            </a:extLst>
          </p:cNvPr>
          <p:cNvGraphicFramePr>
            <a:graphicFrameLocks noGrp="1"/>
          </p:cNvGraphicFramePr>
          <p:nvPr>
            <p:extLst>
              <p:ext uri="{D42A27DB-BD31-4B8C-83A1-F6EECF244321}">
                <p14:modId xmlns:p14="http://schemas.microsoft.com/office/powerpoint/2010/main" val="686085528"/>
              </p:ext>
            </p:extLst>
          </p:nvPr>
        </p:nvGraphicFramePr>
        <p:xfrm>
          <a:off x="233680" y="2259484"/>
          <a:ext cx="11724640" cy="365760"/>
        </p:xfrm>
        <a:graphic>
          <a:graphicData uri="http://schemas.openxmlformats.org/drawingml/2006/table">
            <a:tbl>
              <a:tblPr firstRow="1" bandRow="1">
                <a:tableStyleId>{5C22544A-7EE6-4342-B048-85BDC9FD1C3A}</a:tableStyleId>
              </a:tblPr>
              <a:tblGrid>
                <a:gridCol w="2185893">
                  <a:extLst>
                    <a:ext uri="{9D8B030D-6E8A-4147-A177-3AD203B41FA5}">
                      <a16:colId xmlns:a16="http://schemas.microsoft.com/office/drawing/2014/main" val="3092710654"/>
                    </a:ext>
                  </a:extLst>
                </a:gridCol>
                <a:gridCol w="545331">
                  <a:extLst>
                    <a:ext uri="{9D8B030D-6E8A-4147-A177-3AD203B41FA5}">
                      <a16:colId xmlns:a16="http://schemas.microsoft.com/office/drawing/2014/main" val="1324316881"/>
                    </a:ext>
                  </a:extLst>
                </a:gridCol>
                <a:gridCol w="1821905">
                  <a:extLst>
                    <a:ext uri="{9D8B030D-6E8A-4147-A177-3AD203B41FA5}">
                      <a16:colId xmlns:a16="http://schemas.microsoft.com/office/drawing/2014/main" val="2565159919"/>
                    </a:ext>
                  </a:extLst>
                </a:gridCol>
                <a:gridCol w="619696">
                  <a:extLst>
                    <a:ext uri="{9D8B030D-6E8A-4147-A177-3AD203B41FA5}">
                      <a16:colId xmlns:a16="http://schemas.microsoft.com/office/drawing/2014/main" val="3631140609"/>
                    </a:ext>
                  </a:extLst>
                </a:gridCol>
                <a:gridCol w="1933450">
                  <a:extLst>
                    <a:ext uri="{9D8B030D-6E8A-4147-A177-3AD203B41FA5}">
                      <a16:colId xmlns:a16="http://schemas.microsoft.com/office/drawing/2014/main" val="1770981290"/>
                    </a:ext>
                  </a:extLst>
                </a:gridCol>
                <a:gridCol w="557726">
                  <a:extLst>
                    <a:ext uri="{9D8B030D-6E8A-4147-A177-3AD203B41FA5}">
                      <a16:colId xmlns:a16="http://schemas.microsoft.com/office/drawing/2014/main" val="2050343036"/>
                    </a:ext>
                  </a:extLst>
                </a:gridCol>
                <a:gridCol w="1747542">
                  <a:extLst>
                    <a:ext uri="{9D8B030D-6E8A-4147-A177-3AD203B41FA5}">
                      <a16:colId xmlns:a16="http://schemas.microsoft.com/office/drawing/2014/main" val="2067942846"/>
                    </a:ext>
                  </a:extLst>
                </a:gridCol>
                <a:gridCol w="532938">
                  <a:extLst>
                    <a:ext uri="{9D8B030D-6E8A-4147-A177-3AD203B41FA5}">
                      <a16:colId xmlns:a16="http://schemas.microsoft.com/office/drawing/2014/main" val="1742857350"/>
                    </a:ext>
                  </a:extLst>
                </a:gridCol>
                <a:gridCol w="1780159">
                  <a:extLst>
                    <a:ext uri="{9D8B030D-6E8A-4147-A177-3AD203B41FA5}">
                      <a16:colId xmlns:a16="http://schemas.microsoft.com/office/drawing/2014/main" val="2980253927"/>
                    </a:ext>
                  </a:extLst>
                </a:gridCol>
              </a:tblGrid>
              <a:tr h="0">
                <a:tc>
                  <a:txBody>
                    <a:bodyPr/>
                    <a:lstStyle/>
                    <a:p>
                      <a:r>
                        <a:rPr lang="en-US" baseline="0" dirty="0">
                          <a:solidFill>
                            <a:schemeClr val="tx1"/>
                          </a:solidFill>
                        </a:rPr>
                        <a:t>Risk</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Critical</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High</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US" baseline="0" dirty="0">
                          <a:solidFill>
                            <a:schemeClr val="tx1"/>
                          </a:solidFill>
                        </a:rPr>
                        <a:t>Medium</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Low</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4185177"/>
                  </a:ext>
                </a:extLst>
              </a:tr>
            </a:tbl>
          </a:graphicData>
        </a:graphic>
      </p:graphicFrame>
      <p:graphicFrame>
        <p:nvGraphicFramePr>
          <p:cNvPr id="15" name="Table 15">
            <a:extLst>
              <a:ext uri="{FF2B5EF4-FFF2-40B4-BE49-F238E27FC236}">
                <a16:creationId xmlns:a16="http://schemas.microsoft.com/office/drawing/2014/main" id="{DBDB0BDA-7716-4C60-A1AD-FCEFA443DDDE}"/>
              </a:ext>
            </a:extLst>
          </p:cNvPr>
          <p:cNvGraphicFramePr>
            <a:graphicFrameLocks noGrp="1"/>
          </p:cNvGraphicFramePr>
          <p:nvPr>
            <p:extLst>
              <p:ext uri="{D42A27DB-BD31-4B8C-83A1-F6EECF244321}">
                <p14:modId xmlns:p14="http://schemas.microsoft.com/office/powerpoint/2010/main" val="1759702810"/>
              </p:ext>
            </p:extLst>
          </p:nvPr>
        </p:nvGraphicFramePr>
        <p:xfrm>
          <a:off x="233680" y="2644697"/>
          <a:ext cx="11724640" cy="3898344"/>
        </p:xfrm>
        <a:graphic>
          <a:graphicData uri="http://schemas.openxmlformats.org/drawingml/2006/table">
            <a:tbl>
              <a:tblPr firstRow="1" bandRow="1">
                <a:tableStyleId>{5C22544A-7EE6-4342-B048-85BDC9FD1C3A}</a:tableStyleId>
              </a:tblPr>
              <a:tblGrid>
                <a:gridCol w="11724640">
                  <a:extLst>
                    <a:ext uri="{9D8B030D-6E8A-4147-A177-3AD203B41FA5}">
                      <a16:colId xmlns:a16="http://schemas.microsoft.com/office/drawing/2014/main" val="3496989527"/>
                    </a:ext>
                  </a:extLst>
                </a:gridCol>
              </a:tblGrid>
              <a:tr h="2526744">
                <a:tc>
                  <a:txBody>
                    <a:bodyPr/>
                    <a:lstStyle/>
                    <a:p>
                      <a:r>
                        <a:rPr lang="en-US" sz="1800" b="0" i="0" kern="1200" dirty="0">
                          <a:solidFill>
                            <a:schemeClr val="dk1"/>
                          </a:solidFill>
                          <a:effectLst/>
                          <a:latin typeface="+mn-lt"/>
                          <a:ea typeface="+mn-ea"/>
                          <a:cs typeface="+mn-cs"/>
                        </a:rPr>
                        <a:t>. By accessing such a file, a remote attacker can discover a large amount of information about the remote web server, including :</a:t>
                      </a:r>
                      <a:br>
                        <a:rPr lang="en-US" dirty="0"/>
                      </a:br>
                      <a:r>
                        <a:rPr lang="en-US" sz="1800" b="0" i="0" kern="1200" dirty="0">
                          <a:solidFill>
                            <a:schemeClr val="dk1"/>
                          </a:solidFill>
                          <a:effectLst/>
                          <a:latin typeface="+mn-lt"/>
                          <a:ea typeface="+mn-ea"/>
                          <a:cs typeface="+mn-cs"/>
                        </a:rPr>
                        <a:t>- The username of the user who installed PHP and if they are a SUDO user.</a:t>
                      </a:r>
                      <a:br>
                        <a:rPr lang="en-US" dirty="0"/>
                      </a:br>
                      <a:r>
                        <a:rPr lang="en-US" sz="1800" b="0" i="0" kern="1200" dirty="0">
                          <a:solidFill>
                            <a:schemeClr val="dk1"/>
                          </a:solidFill>
                          <a:effectLst/>
                          <a:latin typeface="+mn-lt"/>
                          <a:ea typeface="+mn-ea"/>
                          <a:cs typeface="+mn-cs"/>
                        </a:rPr>
                        <a:t>- The IP address of the host.</a:t>
                      </a:r>
                      <a:br>
                        <a:rPr lang="en-US" dirty="0"/>
                      </a:br>
                      <a:r>
                        <a:rPr lang="en-US" sz="1800" b="0" i="0" kern="1200" dirty="0">
                          <a:solidFill>
                            <a:schemeClr val="dk1"/>
                          </a:solidFill>
                          <a:effectLst/>
                          <a:latin typeface="+mn-lt"/>
                          <a:ea typeface="+mn-ea"/>
                          <a:cs typeface="+mn-cs"/>
                        </a:rPr>
                        <a:t>- The version of the operating system.</a:t>
                      </a:r>
                      <a:br>
                        <a:rPr lang="en-US" dirty="0"/>
                      </a:br>
                      <a:r>
                        <a:rPr lang="en-US" sz="1800" b="0" i="0" kern="1200" dirty="0">
                          <a:solidFill>
                            <a:schemeClr val="dk1"/>
                          </a:solidFill>
                          <a:effectLst/>
                          <a:latin typeface="+mn-lt"/>
                          <a:ea typeface="+mn-ea"/>
                          <a:cs typeface="+mn-cs"/>
                        </a:rPr>
                        <a:t>- The web server version.</a:t>
                      </a:r>
                      <a:br>
                        <a:rPr lang="en-US" dirty="0"/>
                      </a:br>
                      <a:r>
                        <a:rPr lang="en-US" sz="1800" b="0" i="0" kern="1200" dirty="0">
                          <a:solidFill>
                            <a:schemeClr val="dk1"/>
                          </a:solidFill>
                          <a:effectLst/>
                          <a:latin typeface="+mn-lt"/>
                          <a:ea typeface="+mn-ea"/>
                          <a:cs typeface="+mn-cs"/>
                        </a:rPr>
                        <a:t>- The root directory of the web server.</a:t>
                      </a:r>
                      <a:br>
                        <a:rPr lang="en-US" dirty="0"/>
                      </a:br>
                      <a:r>
                        <a:rPr lang="en-US" sz="1800" b="0" i="0" kern="1200" dirty="0">
                          <a:solidFill>
                            <a:schemeClr val="dk1"/>
                          </a:solidFill>
                          <a:effectLst/>
                          <a:latin typeface="+mn-lt"/>
                          <a:ea typeface="+mn-ea"/>
                          <a:cs typeface="+mn-cs"/>
                        </a:rPr>
                        <a:t>- Configuration information about the remote PHP installation.</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53857337"/>
                  </a:ext>
                </a:extLst>
              </a:tr>
              <a:tr h="329729">
                <a:tc>
                  <a:txBody>
                    <a:bodyPr/>
                    <a:lstStyle/>
                    <a:p>
                      <a:r>
                        <a:rPr lang="en-US" dirty="0"/>
                        <a:t>Recommendations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5445207"/>
                  </a:ext>
                </a:extLst>
              </a:tr>
              <a:tr h="1005840">
                <a:tc>
                  <a:txBody>
                    <a:bodyPr/>
                    <a:lstStyle/>
                    <a:p>
                      <a:r>
                        <a:rPr lang="en-US" sz="1800" b="0" i="0" kern="1200" dirty="0">
                          <a:solidFill>
                            <a:schemeClr val="dk1"/>
                          </a:solidFill>
                          <a:effectLst/>
                          <a:latin typeface="+mn-lt"/>
                          <a:ea typeface="+mn-ea"/>
                          <a:cs typeface="+mn-cs"/>
                        </a:rPr>
                        <a:t>Remove the affected file(s).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4146311"/>
                  </a:ext>
                </a:extLst>
              </a:tr>
            </a:tbl>
          </a:graphicData>
        </a:graphic>
      </p:graphicFrame>
    </p:spTree>
    <p:extLst>
      <p:ext uri="{BB962C8B-B14F-4D97-AF65-F5344CB8AC3E}">
        <p14:creationId xmlns:p14="http://schemas.microsoft.com/office/powerpoint/2010/main" val="2636983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69000" b="-6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673A8-B7DB-4CEF-A706-58C41BDB6AC1}"/>
              </a:ext>
            </a:extLst>
          </p:cNvPr>
          <p:cNvSpPr>
            <a:spLocks noGrp="1"/>
          </p:cNvSpPr>
          <p:nvPr>
            <p:ph type="title"/>
          </p:nvPr>
        </p:nvSpPr>
        <p:spPr>
          <a:xfrm>
            <a:off x="1242695" y="433832"/>
            <a:ext cx="7555865" cy="1609344"/>
          </a:xfrm>
        </p:spPr>
        <p:txBody>
          <a:bodyPr/>
          <a:lstStyle/>
          <a:p>
            <a:r>
              <a:rPr lang="en-US" dirty="0">
                <a:solidFill>
                  <a:schemeClr val="tx1"/>
                </a:solidFill>
              </a:rPr>
              <a:t>Contents </a:t>
            </a:r>
            <a:endParaRPr lang="en-IN" dirty="0">
              <a:solidFill>
                <a:schemeClr val="tx1"/>
              </a:solidFill>
            </a:endParaRPr>
          </a:p>
        </p:txBody>
      </p:sp>
      <p:graphicFrame>
        <p:nvGraphicFramePr>
          <p:cNvPr id="9" name="Content Placeholder 8">
            <a:extLst>
              <a:ext uri="{FF2B5EF4-FFF2-40B4-BE49-F238E27FC236}">
                <a16:creationId xmlns:a16="http://schemas.microsoft.com/office/drawing/2014/main" id="{90934A97-69BB-41F5-8407-B089018805C6}"/>
              </a:ext>
            </a:extLst>
          </p:cNvPr>
          <p:cNvGraphicFramePr>
            <a:graphicFrameLocks noGrp="1"/>
          </p:cNvGraphicFramePr>
          <p:nvPr>
            <p:ph idx="1"/>
            <p:extLst>
              <p:ext uri="{D42A27DB-BD31-4B8C-83A1-F6EECF244321}">
                <p14:modId xmlns:p14="http://schemas.microsoft.com/office/powerpoint/2010/main" val="4241795511"/>
              </p:ext>
            </p:extLst>
          </p:nvPr>
        </p:nvGraphicFramePr>
        <p:xfrm>
          <a:off x="968375" y="2043176"/>
          <a:ext cx="9577705" cy="33858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284726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F66EF-B97E-49B0-A3F8-71EB18DC0267}"/>
              </a:ext>
            </a:extLst>
          </p:cNvPr>
          <p:cNvSpPr>
            <a:spLocks noGrp="1"/>
          </p:cNvSpPr>
          <p:nvPr>
            <p:ph type="title"/>
          </p:nvPr>
        </p:nvSpPr>
        <p:spPr>
          <a:xfrm>
            <a:off x="0" y="0"/>
            <a:ext cx="10058400" cy="1005840"/>
          </a:xfrm>
        </p:spPr>
        <p:txBody>
          <a:bodyPr/>
          <a:lstStyle/>
          <a:p>
            <a:r>
              <a:rPr lang="en-US" dirty="0"/>
              <a:t>Proof of vulnerability detection</a:t>
            </a:r>
            <a:endParaRPr lang="en-IN" dirty="0"/>
          </a:p>
        </p:txBody>
      </p:sp>
      <p:pic>
        <p:nvPicPr>
          <p:cNvPr id="5" name="Content Placeholder 4">
            <a:extLst>
              <a:ext uri="{FF2B5EF4-FFF2-40B4-BE49-F238E27FC236}">
                <a16:creationId xmlns:a16="http://schemas.microsoft.com/office/drawing/2014/main" id="{6E1E7490-E2DB-4825-B5B1-99305E902450}"/>
              </a:ext>
            </a:extLst>
          </p:cNvPr>
          <p:cNvPicPr>
            <a:picLocks noGrp="1" noChangeAspect="1"/>
          </p:cNvPicPr>
          <p:nvPr>
            <p:ph idx="1"/>
          </p:nvPr>
        </p:nvPicPr>
        <p:blipFill>
          <a:blip r:embed="rId2"/>
          <a:stretch>
            <a:fillRect/>
          </a:stretch>
        </p:blipFill>
        <p:spPr>
          <a:xfrm>
            <a:off x="1103312" y="1483360"/>
            <a:ext cx="9991725" cy="3881120"/>
          </a:xfrm>
          <a:ln w="12700">
            <a:solidFill>
              <a:schemeClr val="tx1"/>
            </a:solidFill>
          </a:ln>
        </p:spPr>
      </p:pic>
    </p:spTree>
    <p:extLst>
      <p:ext uri="{BB962C8B-B14F-4D97-AF65-F5344CB8AC3E}">
        <p14:creationId xmlns:p14="http://schemas.microsoft.com/office/powerpoint/2010/main" val="21858294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4126D-AEF0-4CAA-8C05-1292EA7E7330}"/>
              </a:ext>
            </a:extLst>
          </p:cNvPr>
          <p:cNvSpPr>
            <a:spLocks noGrp="1"/>
          </p:cNvSpPr>
          <p:nvPr>
            <p:ph type="title"/>
          </p:nvPr>
        </p:nvSpPr>
        <p:spPr>
          <a:xfrm>
            <a:off x="74428" y="1"/>
            <a:ext cx="7793665" cy="365760"/>
          </a:xfrm>
        </p:spPr>
        <p:txBody>
          <a:bodyPr>
            <a:normAutofit fontScale="90000"/>
          </a:bodyPr>
          <a:lstStyle/>
          <a:p>
            <a:br>
              <a:rPr lang="en-IN" b="1" i="0" dirty="0">
                <a:solidFill>
                  <a:srgbClr val="333333"/>
                </a:solidFill>
                <a:effectLst/>
                <a:latin typeface="Helvetica Neue"/>
              </a:rPr>
            </a:br>
            <a:br>
              <a:rPr lang="en-IN" b="1" i="0" dirty="0">
                <a:solidFill>
                  <a:srgbClr val="333333"/>
                </a:solidFill>
                <a:effectLst/>
                <a:latin typeface="Helvetica Neue"/>
              </a:rPr>
            </a:br>
            <a:br>
              <a:rPr lang="en-IN" sz="2200" b="1" i="0" dirty="0">
                <a:solidFill>
                  <a:srgbClr val="333333"/>
                </a:solidFill>
                <a:effectLst/>
                <a:latin typeface="Times New Roman" panose="02020603050405020304" pitchFamily="18" charset="0"/>
                <a:cs typeface="Times New Roman" panose="02020603050405020304" pitchFamily="18" charset="0"/>
              </a:rPr>
            </a:br>
            <a:r>
              <a:rPr lang="en-IN" sz="2200" b="1" dirty="0">
                <a:solidFill>
                  <a:srgbClr val="333333"/>
                </a:solidFill>
                <a:latin typeface="Times New Roman" panose="02020603050405020304" pitchFamily="18" charset="0"/>
                <a:cs typeface="Times New Roman" panose="02020603050405020304" pitchFamily="18" charset="0"/>
              </a:rPr>
              <a:t>21)</a:t>
            </a:r>
            <a:r>
              <a:rPr lang="en-IN" sz="2200" b="1" i="0" dirty="0">
                <a:solidFill>
                  <a:srgbClr val="333333"/>
                </a:solidFill>
                <a:effectLst/>
                <a:latin typeface="Times New Roman" panose="02020603050405020304" pitchFamily="18" charset="0"/>
                <a:cs typeface="Times New Roman" panose="02020603050405020304" pitchFamily="18" charset="0"/>
              </a:rPr>
              <a:t> CGI GENERIC SQL Injection</a:t>
            </a:r>
            <a:br>
              <a:rPr lang="en-US" sz="1050" b="1" i="0" dirty="0">
                <a:solidFill>
                  <a:srgbClr val="333333"/>
                </a:solidFill>
                <a:effectLst/>
                <a:latin typeface="Helvetica Neue"/>
              </a:rPr>
            </a:br>
            <a:br>
              <a:rPr lang="en-IN" sz="2900" b="1" i="0" dirty="0">
                <a:solidFill>
                  <a:srgbClr val="333333"/>
                </a:solidFill>
                <a:effectLst/>
                <a:latin typeface="Times New Roman" panose="02020603050405020304" pitchFamily="18" charset="0"/>
                <a:cs typeface="Times New Roman" panose="02020603050405020304" pitchFamily="18" charset="0"/>
              </a:rPr>
            </a:br>
            <a:br>
              <a:rPr lang="en-IN" b="1" i="0" dirty="0">
                <a:solidFill>
                  <a:srgbClr val="333333"/>
                </a:solidFill>
                <a:effectLst/>
                <a:latin typeface="Helvetica Neue"/>
              </a:rPr>
            </a:br>
            <a:endParaRPr lang="en-IN" dirty="0"/>
          </a:p>
        </p:txBody>
      </p:sp>
      <p:graphicFrame>
        <p:nvGraphicFramePr>
          <p:cNvPr id="13" name="Table 13">
            <a:extLst>
              <a:ext uri="{FF2B5EF4-FFF2-40B4-BE49-F238E27FC236}">
                <a16:creationId xmlns:a16="http://schemas.microsoft.com/office/drawing/2014/main" id="{4C78F117-DAE5-46BE-9265-D7BC1B59DF40}"/>
              </a:ext>
            </a:extLst>
          </p:cNvPr>
          <p:cNvGraphicFramePr>
            <a:graphicFrameLocks noGrp="1"/>
          </p:cNvGraphicFramePr>
          <p:nvPr>
            <p:ph idx="1"/>
            <p:extLst>
              <p:ext uri="{D42A27DB-BD31-4B8C-83A1-F6EECF244321}">
                <p14:modId xmlns:p14="http://schemas.microsoft.com/office/powerpoint/2010/main" val="2182771711"/>
              </p:ext>
            </p:extLst>
          </p:nvPr>
        </p:nvGraphicFramePr>
        <p:xfrm>
          <a:off x="284480" y="365762"/>
          <a:ext cx="11623040" cy="2509519"/>
        </p:xfrm>
        <a:graphic>
          <a:graphicData uri="http://schemas.openxmlformats.org/drawingml/2006/table">
            <a:tbl>
              <a:tblPr firstRow="1" bandRow="1">
                <a:tableStyleId>{5C22544A-7EE6-4342-B048-85BDC9FD1C3A}</a:tableStyleId>
              </a:tblPr>
              <a:tblGrid>
                <a:gridCol w="11623040">
                  <a:extLst>
                    <a:ext uri="{9D8B030D-6E8A-4147-A177-3AD203B41FA5}">
                      <a16:colId xmlns:a16="http://schemas.microsoft.com/office/drawing/2014/main" val="3947224784"/>
                    </a:ext>
                  </a:extLst>
                </a:gridCol>
              </a:tblGrid>
              <a:tr h="307856">
                <a:tc>
                  <a:txBody>
                    <a:bodyPr/>
                    <a:lstStyle/>
                    <a:p>
                      <a:r>
                        <a:rPr lang="en-US" baseline="0" dirty="0">
                          <a:solidFill>
                            <a:schemeClr val="tx1"/>
                          </a:solidFill>
                        </a:rPr>
                        <a:t>Observation</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502378585"/>
                  </a:ext>
                </a:extLst>
              </a:tr>
              <a:tr h="2143759">
                <a:tc>
                  <a:txBody>
                    <a:bodyPr/>
                    <a:lstStyle/>
                    <a:p>
                      <a:pPr marL="0" indent="0">
                        <a:buFontTx/>
                        <a:buNone/>
                      </a:pPr>
                      <a:r>
                        <a:rPr lang="en-US" sz="1800" b="0" i="0" kern="1200" dirty="0">
                          <a:solidFill>
                            <a:schemeClr val="dk1"/>
                          </a:solidFill>
                          <a:effectLst/>
                          <a:latin typeface="+mn-lt"/>
                          <a:ea typeface="+mn-ea"/>
                          <a:cs typeface="+mn-cs"/>
                        </a:rPr>
                        <a:t>By providing specially crafted parameters to CGIs, Nessus was able to get an error from the underlying database. This error suggests that the CGI is affected by a SQL injection vulnerability.</a:t>
                      </a:r>
                      <a:br>
                        <a:rPr lang="en-US" dirty="0"/>
                      </a:br>
                      <a:br>
                        <a:rPr lang="en-US" dirty="0"/>
                      </a:b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32791383"/>
                  </a:ext>
                </a:extLst>
              </a:tr>
            </a:tbl>
          </a:graphicData>
        </a:graphic>
      </p:graphicFrame>
      <p:graphicFrame>
        <p:nvGraphicFramePr>
          <p:cNvPr id="14" name="Table 14">
            <a:extLst>
              <a:ext uri="{FF2B5EF4-FFF2-40B4-BE49-F238E27FC236}">
                <a16:creationId xmlns:a16="http://schemas.microsoft.com/office/drawing/2014/main" id="{4D9E4A05-4281-4347-8BE5-66B121F8E13F}"/>
              </a:ext>
            </a:extLst>
          </p:cNvPr>
          <p:cNvGraphicFramePr>
            <a:graphicFrameLocks noGrp="1"/>
          </p:cNvGraphicFramePr>
          <p:nvPr>
            <p:extLst>
              <p:ext uri="{D42A27DB-BD31-4B8C-83A1-F6EECF244321}">
                <p14:modId xmlns:p14="http://schemas.microsoft.com/office/powerpoint/2010/main" val="3866297065"/>
              </p:ext>
            </p:extLst>
          </p:nvPr>
        </p:nvGraphicFramePr>
        <p:xfrm>
          <a:off x="284480" y="2875281"/>
          <a:ext cx="11623040" cy="365760"/>
        </p:xfrm>
        <a:graphic>
          <a:graphicData uri="http://schemas.openxmlformats.org/drawingml/2006/table">
            <a:tbl>
              <a:tblPr firstRow="1" bandRow="1">
                <a:tableStyleId>{5C22544A-7EE6-4342-B048-85BDC9FD1C3A}</a:tableStyleId>
              </a:tblPr>
              <a:tblGrid>
                <a:gridCol w="2166951">
                  <a:extLst>
                    <a:ext uri="{9D8B030D-6E8A-4147-A177-3AD203B41FA5}">
                      <a16:colId xmlns:a16="http://schemas.microsoft.com/office/drawing/2014/main" val="3092710654"/>
                    </a:ext>
                  </a:extLst>
                </a:gridCol>
                <a:gridCol w="540606">
                  <a:extLst>
                    <a:ext uri="{9D8B030D-6E8A-4147-A177-3AD203B41FA5}">
                      <a16:colId xmlns:a16="http://schemas.microsoft.com/office/drawing/2014/main" val="1324316881"/>
                    </a:ext>
                  </a:extLst>
                </a:gridCol>
                <a:gridCol w="1806117">
                  <a:extLst>
                    <a:ext uri="{9D8B030D-6E8A-4147-A177-3AD203B41FA5}">
                      <a16:colId xmlns:a16="http://schemas.microsoft.com/office/drawing/2014/main" val="2565159919"/>
                    </a:ext>
                  </a:extLst>
                </a:gridCol>
                <a:gridCol w="614326">
                  <a:extLst>
                    <a:ext uri="{9D8B030D-6E8A-4147-A177-3AD203B41FA5}">
                      <a16:colId xmlns:a16="http://schemas.microsoft.com/office/drawing/2014/main" val="3631140609"/>
                    </a:ext>
                  </a:extLst>
                </a:gridCol>
                <a:gridCol w="1916696">
                  <a:extLst>
                    <a:ext uri="{9D8B030D-6E8A-4147-A177-3AD203B41FA5}">
                      <a16:colId xmlns:a16="http://schemas.microsoft.com/office/drawing/2014/main" val="1770981290"/>
                    </a:ext>
                  </a:extLst>
                </a:gridCol>
                <a:gridCol w="552893">
                  <a:extLst>
                    <a:ext uri="{9D8B030D-6E8A-4147-A177-3AD203B41FA5}">
                      <a16:colId xmlns:a16="http://schemas.microsoft.com/office/drawing/2014/main" val="2050343036"/>
                    </a:ext>
                  </a:extLst>
                </a:gridCol>
                <a:gridCol w="1732398">
                  <a:extLst>
                    <a:ext uri="{9D8B030D-6E8A-4147-A177-3AD203B41FA5}">
                      <a16:colId xmlns:a16="http://schemas.microsoft.com/office/drawing/2014/main" val="2067942846"/>
                    </a:ext>
                  </a:extLst>
                </a:gridCol>
                <a:gridCol w="528320">
                  <a:extLst>
                    <a:ext uri="{9D8B030D-6E8A-4147-A177-3AD203B41FA5}">
                      <a16:colId xmlns:a16="http://schemas.microsoft.com/office/drawing/2014/main" val="1742857350"/>
                    </a:ext>
                  </a:extLst>
                </a:gridCol>
                <a:gridCol w="1764733">
                  <a:extLst>
                    <a:ext uri="{9D8B030D-6E8A-4147-A177-3AD203B41FA5}">
                      <a16:colId xmlns:a16="http://schemas.microsoft.com/office/drawing/2014/main" val="2980253927"/>
                    </a:ext>
                  </a:extLst>
                </a:gridCol>
              </a:tblGrid>
              <a:tr h="0">
                <a:tc>
                  <a:txBody>
                    <a:bodyPr/>
                    <a:lstStyle/>
                    <a:p>
                      <a:r>
                        <a:rPr lang="en-US" baseline="0" dirty="0">
                          <a:solidFill>
                            <a:schemeClr val="tx1"/>
                          </a:solidFill>
                        </a:rPr>
                        <a:t>Risk</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Critical</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r>
                        <a:rPr lang="en-US" baseline="0" dirty="0">
                          <a:solidFill>
                            <a:schemeClr val="tx1"/>
                          </a:solidFill>
                        </a:rPr>
                        <a:t>High</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Medium</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Low</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4185177"/>
                  </a:ext>
                </a:extLst>
              </a:tr>
            </a:tbl>
          </a:graphicData>
        </a:graphic>
      </p:graphicFrame>
      <p:graphicFrame>
        <p:nvGraphicFramePr>
          <p:cNvPr id="15" name="Table 15">
            <a:extLst>
              <a:ext uri="{FF2B5EF4-FFF2-40B4-BE49-F238E27FC236}">
                <a16:creationId xmlns:a16="http://schemas.microsoft.com/office/drawing/2014/main" id="{DBDB0BDA-7716-4C60-A1AD-FCEFA443DDDE}"/>
              </a:ext>
            </a:extLst>
          </p:cNvPr>
          <p:cNvGraphicFramePr>
            <a:graphicFrameLocks noGrp="1"/>
          </p:cNvGraphicFramePr>
          <p:nvPr>
            <p:extLst>
              <p:ext uri="{D42A27DB-BD31-4B8C-83A1-F6EECF244321}">
                <p14:modId xmlns:p14="http://schemas.microsoft.com/office/powerpoint/2010/main" val="1377119390"/>
              </p:ext>
            </p:extLst>
          </p:nvPr>
        </p:nvGraphicFramePr>
        <p:xfrm>
          <a:off x="284480" y="3241041"/>
          <a:ext cx="11623040" cy="3068319"/>
        </p:xfrm>
        <a:graphic>
          <a:graphicData uri="http://schemas.openxmlformats.org/drawingml/2006/table">
            <a:tbl>
              <a:tblPr firstRow="1" bandRow="1">
                <a:tableStyleId>{5C22544A-7EE6-4342-B048-85BDC9FD1C3A}</a:tableStyleId>
              </a:tblPr>
              <a:tblGrid>
                <a:gridCol w="11623040">
                  <a:extLst>
                    <a:ext uri="{9D8B030D-6E8A-4147-A177-3AD203B41FA5}">
                      <a16:colId xmlns:a16="http://schemas.microsoft.com/office/drawing/2014/main" val="3496989527"/>
                    </a:ext>
                  </a:extLst>
                </a:gridCol>
              </a:tblGrid>
              <a:tr h="1351279">
                <a:tc>
                  <a:txBody>
                    <a:bodyPr/>
                    <a:lstStyle/>
                    <a:p>
                      <a:r>
                        <a:rPr lang="en-US" sz="1800" b="0" i="0" kern="1200" dirty="0">
                          <a:solidFill>
                            <a:schemeClr val="dk1"/>
                          </a:solidFill>
                          <a:effectLst/>
                          <a:latin typeface="+mn-lt"/>
                          <a:ea typeface="+mn-ea"/>
                          <a:cs typeface="+mn-cs"/>
                        </a:rPr>
                        <a:t>An attacker may exploit this flaw to bypass authentication, read confidential data, modify the remote database, or even take control of the remote operating system.</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53857337"/>
                  </a:ext>
                </a:extLst>
              </a:tr>
              <a:tr h="329729">
                <a:tc>
                  <a:txBody>
                    <a:bodyPr/>
                    <a:lstStyle/>
                    <a:p>
                      <a:r>
                        <a:rPr lang="en-US" dirty="0"/>
                        <a:t>Recommendations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5445207"/>
                  </a:ext>
                </a:extLst>
              </a:tr>
              <a:tr h="1351280">
                <a:tc>
                  <a:txBody>
                    <a:bodyPr/>
                    <a:lstStyle/>
                    <a:p>
                      <a:r>
                        <a:rPr lang="en-US" sz="1800" b="0" i="0" kern="1200" dirty="0">
                          <a:solidFill>
                            <a:schemeClr val="dk1"/>
                          </a:solidFill>
                          <a:effectLst/>
                          <a:latin typeface="+mn-lt"/>
                          <a:ea typeface="+mn-ea"/>
                          <a:cs typeface="+mn-cs"/>
                        </a:rPr>
                        <a:t>Modify the relevant CGIs so that they properly escape arguments.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4146311"/>
                  </a:ext>
                </a:extLst>
              </a:tr>
            </a:tbl>
          </a:graphicData>
        </a:graphic>
      </p:graphicFrame>
    </p:spTree>
    <p:extLst>
      <p:ext uri="{BB962C8B-B14F-4D97-AF65-F5344CB8AC3E}">
        <p14:creationId xmlns:p14="http://schemas.microsoft.com/office/powerpoint/2010/main" val="16269094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C489C-D77E-42D9-9825-EE3C0B74725C}"/>
              </a:ext>
            </a:extLst>
          </p:cNvPr>
          <p:cNvSpPr>
            <a:spLocks noGrp="1"/>
          </p:cNvSpPr>
          <p:nvPr>
            <p:ph type="title"/>
          </p:nvPr>
        </p:nvSpPr>
        <p:spPr>
          <a:xfrm>
            <a:off x="0" y="0"/>
            <a:ext cx="10058400" cy="1219200"/>
          </a:xfrm>
        </p:spPr>
        <p:txBody>
          <a:bodyPr/>
          <a:lstStyle/>
          <a:p>
            <a:r>
              <a:rPr lang="en-US" dirty="0"/>
              <a:t>Proof of vulnerability detection</a:t>
            </a:r>
            <a:endParaRPr lang="en-IN" dirty="0"/>
          </a:p>
        </p:txBody>
      </p:sp>
      <p:pic>
        <p:nvPicPr>
          <p:cNvPr id="5" name="Content Placeholder 4">
            <a:extLst>
              <a:ext uri="{FF2B5EF4-FFF2-40B4-BE49-F238E27FC236}">
                <a16:creationId xmlns:a16="http://schemas.microsoft.com/office/drawing/2014/main" id="{F0169043-2245-4A10-9E0A-8D5BC99A5FD8}"/>
              </a:ext>
            </a:extLst>
          </p:cNvPr>
          <p:cNvPicPr>
            <a:picLocks noGrp="1" noChangeAspect="1"/>
          </p:cNvPicPr>
          <p:nvPr>
            <p:ph idx="1"/>
          </p:nvPr>
        </p:nvPicPr>
        <p:blipFill>
          <a:blip r:embed="rId2"/>
          <a:stretch>
            <a:fillRect/>
          </a:stretch>
        </p:blipFill>
        <p:spPr>
          <a:xfrm>
            <a:off x="1069975" y="2042160"/>
            <a:ext cx="10058400" cy="3987383"/>
          </a:xfrm>
          <a:ln w="12700">
            <a:solidFill>
              <a:schemeClr val="tx1"/>
            </a:solidFill>
          </a:ln>
        </p:spPr>
      </p:pic>
    </p:spTree>
    <p:extLst>
      <p:ext uri="{BB962C8B-B14F-4D97-AF65-F5344CB8AC3E}">
        <p14:creationId xmlns:p14="http://schemas.microsoft.com/office/powerpoint/2010/main" val="3525645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4126D-AEF0-4CAA-8C05-1292EA7E7330}"/>
              </a:ext>
            </a:extLst>
          </p:cNvPr>
          <p:cNvSpPr>
            <a:spLocks noGrp="1"/>
          </p:cNvSpPr>
          <p:nvPr>
            <p:ph type="title"/>
          </p:nvPr>
        </p:nvSpPr>
        <p:spPr>
          <a:xfrm>
            <a:off x="74428" y="1"/>
            <a:ext cx="7793665" cy="365760"/>
          </a:xfrm>
        </p:spPr>
        <p:txBody>
          <a:bodyPr>
            <a:normAutofit fontScale="90000"/>
          </a:bodyPr>
          <a:lstStyle/>
          <a:p>
            <a:br>
              <a:rPr lang="en-IN" b="1" i="0" dirty="0">
                <a:solidFill>
                  <a:srgbClr val="333333"/>
                </a:solidFill>
                <a:effectLst/>
                <a:latin typeface="Helvetica Neue"/>
              </a:rPr>
            </a:br>
            <a:br>
              <a:rPr lang="en-IN" b="1" i="0" dirty="0">
                <a:solidFill>
                  <a:srgbClr val="333333"/>
                </a:solidFill>
                <a:effectLst/>
                <a:latin typeface="Helvetica Neue"/>
              </a:rPr>
            </a:br>
            <a:br>
              <a:rPr lang="en-IN" sz="2200" b="1" i="0" dirty="0">
                <a:solidFill>
                  <a:srgbClr val="333333"/>
                </a:solidFill>
                <a:effectLst/>
                <a:latin typeface="Times New Roman" panose="02020603050405020304" pitchFamily="18" charset="0"/>
                <a:cs typeface="Times New Roman" panose="02020603050405020304" pitchFamily="18" charset="0"/>
              </a:rPr>
            </a:br>
            <a:r>
              <a:rPr lang="en-IN" sz="2200" b="1" dirty="0">
                <a:solidFill>
                  <a:srgbClr val="333333"/>
                </a:solidFill>
                <a:latin typeface="Times New Roman" panose="02020603050405020304" pitchFamily="18" charset="0"/>
                <a:cs typeface="Times New Roman" panose="02020603050405020304" pitchFamily="18" charset="0"/>
              </a:rPr>
              <a:t>22)</a:t>
            </a:r>
            <a:r>
              <a:rPr lang="en-IN" sz="2200" b="1" i="0" dirty="0">
                <a:solidFill>
                  <a:srgbClr val="333333"/>
                </a:solidFill>
                <a:effectLst/>
                <a:latin typeface="Times New Roman" panose="02020603050405020304" pitchFamily="18" charset="0"/>
                <a:cs typeface="Times New Roman" panose="02020603050405020304" pitchFamily="18" charset="0"/>
              </a:rPr>
              <a:t> CGI GENERIC SQL Injection(2</a:t>
            </a:r>
            <a:r>
              <a:rPr lang="en-IN" sz="2200" b="1" i="0" baseline="30000" dirty="0">
                <a:solidFill>
                  <a:srgbClr val="333333"/>
                </a:solidFill>
                <a:effectLst/>
                <a:latin typeface="Times New Roman" panose="02020603050405020304" pitchFamily="18" charset="0"/>
                <a:cs typeface="Times New Roman" panose="02020603050405020304" pitchFamily="18" charset="0"/>
              </a:rPr>
              <a:t>nd</a:t>
            </a:r>
            <a:r>
              <a:rPr lang="en-IN" sz="2200" b="1" i="0" dirty="0">
                <a:solidFill>
                  <a:srgbClr val="333333"/>
                </a:solidFill>
                <a:effectLst/>
                <a:latin typeface="Times New Roman" panose="02020603050405020304" pitchFamily="18" charset="0"/>
                <a:cs typeface="Times New Roman" panose="02020603050405020304" pitchFamily="18" charset="0"/>
              </a:rPr>
              <a:t> pass)</a:t>
            </a:r>
            <a:br>
              <a:rPr lang="en-US" sz="1050" b="1" i="0" dirty="0">
                <a:solidFill>
                  <a:srgbClr val="333333"/>
                </a:solidFill>
                <a:effectLst/>
                <a:latin typeface="Helvetica Neue"/>
              </a:rPr>
            </a:br>
            <a:br>
              <a:rPr lang="en-IN" sz="2900" b="1" i="0" dirty="0">
                <a:solidFill>
                  <a:srgbClr val="333333"/>
                </a:solidFill>
                <a:effectLst/>
                <a:latin typeface="Times New Roman" panose="02020603050405020304" pitchFamily="18" charset="0"/>
                <a:cs typeface="Times New Roman" panose="02020603050405020304" pitchFamily="18" charset="0"/>
              </a:rPr>
            </a:br>
            <a:br>
              <a:rPr lang="en-IN" b="1" i="0" dirty="0">
                <a:solidFill>
                  <a:srgbClr val="333333"/>
                </a:solidFill>
                <a:effectLst/>
                <a:latin typeface="Helvetica Neue"/>
              </a:rPr>
            </a:br>
            <a:endParaRPr lang="en-IN" dirty="0"/>
          </a:p>
        </p:txBody>
      </p:sp>
      <p:graphicFrame>
        <p:nvGraphicFramePr>
          <p:cNvPr id="13" name="Table 13">
            <a:extLst>
              <a:ext uri="{FF2B5EF4-FFF2-40B4-BE49-F238E27FC236}">
                <a16:creationId xmlns:a16="http://schemas.microsoft.com/office/drawing/2014/main" id="{4C78F117-DAE5-46BE-9265-D7BC1B59DF40}"/>
              </a:ext>
            </a:extLst>
          </p:cNvPr>
          <p:cNvGraphicFramePr>
            <a:graphicFrameLocks noGrp="1"/>
          </p:cNvGraphicFramePr>
          <p:nvPr>
            <p:ph idx="1"/>
            <p:extLst>
              <p:ext uri="{D42A27DB-BD31-4B8C-83A1-F6EECF244321}">
                <p14:modId xmlns:p14="http://schemas.microsoft.com/office/powerpoint/2010/main" val="2359889094"/>
              </p:ext>
            </p:extLst>
          </p:nvPr>
        </p:nvGraphicFramePr>
        <p:xfrm>
          <a:off x="162560" y="350201"/>
          <a:ext cx="11612880" cy="2768919"/>
        </p:xfrm>
        <a:graphic>
          <a:graphicData uri="http://schemas.openxmlformats.org/drawingml/2006/table">
            <a:tbl>
              <a:tblPr firstRow="1" bandRow="1">
                <a:tableStyleId>{5C22544A-7EE6-4342-B048-85BDC9FD1C3A}</a:tableStyleId>
              </a:tblPr>
              <a:tblGrid>
                <a:gridCol w="11612880">
                  <a:extLst>
                    <a:ext uri="{9D8B030D-6E8A-4147-A177-3AD203B41FA5}">
                      <a16:colId xmlns:a16="http://schemas.microsoft.com/office/drawing/2014/main" val="3947224784"/>
                    </a:ext>
                  </a:extLst>
                </a:gridCol>
              </a:tblGrid>
              <a:tr h="300834">
                <a:tc>
                  <a:txBody>
                    <a:bodyPr/>
                    <a:lstStyle/>
                    <a:p>
                      <a:r>
                        <a:rPr lang="en-US" baseline="0" dirty="0">
                          <a:solidFill>
                            <a:schemeClr val="tx1"/>
                          </a:solidFill>
                        </a:rPr>
                        <a:t>Observation</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502378585"/>
                  </a:ext>
                </a:extLst>
              </a:tr>
              <a:tr h="2403159">
                <a:tc>
                  <a:txBody>
                    <a:bodyPr/>
                    <a:lstStyle/>
                    <a:p>
                      <a:pPr marL="0" indent="0">
                        <a:buFontTx/>
                        <a:buNone/>
                      </a:pPr>
                      <a:r>
                        <a:rPr lang="en-US" sz="1800" b="0" i="0" kern="1200" dirty="0">
                          <a:solidFill>
                            <a:schemeClr val="dk1"/>
                          </a:solidFill>
                          <a:effectLst/>
                          <a:latin typeface="+mn-lt"/>
                          <a:ea typeface="+mn-ea"/>
                          <a:cs typeface="+mn-cs"/>
                        </a:rPr>
                        <a:t>By providing specially crafted parameters to CGIs, Nessus was able to get an error from the underlying database. This error suggests that the CGI is affected by a SQL injection vulnerability.</a:t>
                      </a:r>
                      <a:br>
                        <a:rPr lang="en-US" dirty="0"/>
                      </a:b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32791383"/>
                  </a:ext>
                </a:extLst>
              </a:tr>
            </a:tbl>
          </a:graphicData>
        </a:graphic>
      </p:graphicFrame>
      <p:graphicFrame>
        <p:nvGraphicFramePr>
          <p:cNvPr id="14" name="Table 14">
            <a:extLst>
              <a:ext uri="{FF2B5EF4-FFF2-40B4-BE49-F238E27FC236}">
                <a16:creationId xmlns:a16="http://schemas.microsoft.com/office/drawing/2014/main" id="{4D9E4A05-4281-4347-8BE5-66B121F8E13F}"/>
              </a:ext>
            </a:extLst>
          </p:cNvPr>
          <p:cNvGraphicFramePr>
            <a:graphicFrameLocks noGrp="1"/>
          </p:cNvGraphicFramePr>
          <p:nvPr>
            <p:extLst>
              <p:ext uri="{D42A27DB-BD31-4B8C-83A1-F6EECF244321}">
                <p14:modId xmlns:p14="http://schemas.microsoft.com/office/powerpoint/2010/main" val="3059639431"/>
              </p:ext>
            </p:extLst>
          </p:nvPr>
        </p:nvGraphicFramePr>
        <p:xfrm>
          <a:off x="162560" y="3119120"/>
          <a:ext cx="11623040" cy="365760"/>
        </p:xfrm>
        <a:graphic>
          <a:graphicData uri="http://schemas.openxmlformats.org/drawingml/2006/table">
            <a:tbl>
              <a:tblPr firstRow="1" bandRow="1">
                <a:tableStyleId>{5C22544A-7EE6-4342-B048-85BDC9FD1C3A}</a:tableStyleId>
              </a:tblPr>
              <a:tblGrid>
                <a:gridCol w="2166951">
                  <a:extLst>
                    <a:ext uri="{9D8B030D-6E8A-4147-A177-3AD203B41FA5}">
                      <a16:colId xmlns:a16="http://schemas.microsoft.com/office/drawing/2014/main" val="3092710654"/>
                    </a:ext>
                  </a:extLst>
                </a:gridCol>
                <a:gridCol w="540606">
                  <a:extLst>
                    <a:ext uri="{9D8B030D-6E8A-4147-A177-3AD203B41FA5}">
                      <a16:colId xmlns:a16="http://schemas.microsoft.com/office/drawing/2014/main" val="1324316881"/>
                    </a:ext>
                  </a:extLst>
                </a:gridCol>
                <a:gridCol w="1806117">
                  <a:extLst>
                    <a:ext uri="{9D8B030D-6E8A-4147-A177-3AD203B41FA5}">
                      <a16:colId xmlns:a16="http://schemas.microsoft.com/office/drawing/2014/main" val="2565159919"/>
                    </a:ext>
                  </a:extLst>
                </a:gridCol>
                <a:gridCol w="614326">
                  <a:extLst>
                    <a:ext uri="{9D8B030D-6E8A-4147-A177-3AD203B41FA5}">
                      <a16:colId xmlns:a16="http://schemas.microsoft.com/office/drawing/2014/main" val="3631140609"/>
                    </a:ext>
                  </a:extLst>
                </a:gridCol>
                <a:gridCol w="1916696">
                  <a:extLst>
                    <a:ext uri="{9D8B030D-6E8A-4147-A177-3AD203B41FA5}">
                      <a16:colId xmlns:a16="http://schemas.microsoft.com/office/drawing/2014/main" val="1770981290"/>
                    </a:ext>
                  </a:extLst>
                </a:gridCol>
                <a:gridCol w="552893">
                  <a:extLst>
                    <a:ext uri="{9D8B030D-6E8A-4147-A177-3AD203B41FA5}">
                      <a16:colId xmlns:a16="http://schemas.microsoft.com/office/drawing/2014/main" val="2050343036"/>
                    </a:ext>
                  </a:extLst>
                </a:gridCol>
                <a:gridCol w="1732398">
                  <a:extLst>
                    <a:ext uri="{9D8B030D-6E8A-4147-A177-3AD203B41FA5}">
                      <a16:colId xmlns:a16="http://schemas.microsoft.com/office/drawing/2014/main" val="2067942846"/>
                    </a:ext>
                  </a:extLst>
                </a:gridCol>
                <a:gridCol w="528320">
                  <a:extLst>
                    <a:ext uri="{9D8B030D-6E8A-4147-A177-3AD203B41FA5}">
                      <a16:colId xmlns:a16="http://schemas.microsoft.com/office/drawing/2014/main" val="1742857350"/>
                    </a:ext>
                  </a:extLst>
                </a:gridCol>
                <a:gridCol w="1764733">
                  <a:extLst>
                    <a:ext uri="{9D8B030D-6E8A-4147-A177-3AD203B41FA5}">
                      <a16:colId xmlns:a16="http://schemas.microsoft.com/office/drawing/2014/main" val="2980253927"/>
                    </a:ext>
                  </a:extLst>
                </a:gridCol>
              </a:tblGrid>
              <a:tr h="0">
                <a:tc>
                  <a:txBody>
                    <a:bodyPr/>
                    <a:lstStyle/>
                    <a:p>
                      <a:r>
                        <a:rPr lang="en-US" baseline="0" dirty="0">
                          <a:solidFill>
                            <a:schemeClr val="tx1"/>
                          </a:solidFill>
                        </a:rPr>
                        <a:t>Risk</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Critical</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r>
                        <a:rPr lang="en-US" baseline="0" dirty="0">
                          <a:solidFill>
                            <a:schemeClr val="tx1"/>
                          </a:solidFill>
                        </a:rPr>
                        <a:t>High</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Medium</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Low</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4185177"/>
                  </a:ext>
                </a:extLst>
              </a:tr>
            </a:tbl>
          </a:graphicData>
        </a:graphic>
      </p:graphicFrame>
      <p:graphicFrame>
        <p:nvGraphicFramePr>
          <p:cNvPr id="15" name="Table 15">
            <a:extLst>
              <a:ext uri="{FF2B5EF4-FFF2-40B4-BE49-F238E27FC236}">
                <a16:creationId xmlns:a16="http://schemas.microsoft.com/office/drawing/2014/main" id="{DBDB0BDA-7716-4C60-A1AD-FCEFA443DDDE}"/>
              </a:ext>
            </a:extLst>
          </p:cNvPr>
          <p:cNvGraphicFramePr>
            <a:graphicFrameLocks noGrp="1"/>
          </p:cNvGraphicFramePr>
          <p:nvPr>
            <p:extLst>
              <p:ext uri="{D42A27DB-BD31-4B8C-83A1-F6EECF244321}">
                <p14:modId xmlns:p14="http://schemas.microsoft.com/office/powerpoint/2010/main" val="2285917346"/>
              </p:ext>
            </p:extLst>
          </p:nvPr>
        </p:nvGraphicFramePr>
        <p:xfrm>
          <a:off x="162560" y="3484880"/>
          <a:ext cx="11623040" cy="2966720"/>
        </p:xfrm>
        <a:graphic>
          <a:graphicData uri="http://schemas.openxmlformats.org/drawingml/2006/table">
            <a:tbl>
              <a:tblPr firstRow="1" bandRow="1">
                <a:tableStyleId>{5C22544A-7EE6-4342-B048-85BDC9FD1C3A}</a:tableStyleId>
              </a:tblPr>
              <a:tblGrid>
                <a:gridCol w="11623040">
                  <a:extLst>
                    <a:ext uri="{9D8B030D-6E8A-4147-A177-3AD203B41FA5}">
                      <a16:colId xmlns:a16="http://schemas.microsoft.com/office/drawing/2014/main" val="3496989527"/>
                    </a:ext>
                  </a:extLst>
                </a:gridCol>
              </a:tblGrid>
              <a:tr h="1320800">
                <a:tc>
                  <a:txBody>
                    <a:bodyPr/>
                    <a:lstStyle/>
                    <a:p>
                      <a:r>
                        <a:rPr lang="en-US" sz="1800" b="0" i="0" kern="1200" dirty="0">
                          <a:solidFill>
                            <a:schemeClr val="dk1"/>
                          </a:solidFill>
                          <a:effectLst/>
                          <a:latin typeface="+mn-lt"/>
                          <a:ea typeface="+mn-ea"/>
                          <a:cs typeface="+mn-cs"/>
                        </a:rPr>
                        <a:t>An attacker may exploit this flaw to bypass authentication, read confidential data, modify the remote database, or even take control of the remote operating system.</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53857337"/>
                  </a:ext>
                </a:extLst>
              </a:tr>
              <a:tr h="329729">
                <a:tc>
                  <a:txBody>
                    <a:bodyPr/>
                    <a:lstStyle/>
                    <a:p>
                      <a:r>
                        <a:rPr lang="en-US" dirty="0"/>
                        <a:t>Recommendations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5445207"/>
                  </a:ext>
                </a:extLst>
              </a:tr>
              <a:tr h="1280160">
                <a:tc>
                  <a:txBody>
                    <a:bodyPr/>
                    <a:lstStyle/>
                    <a:p>
                      <a:r>
                        <a:rPr lang="en-US" sz="1800" b="0" i="0" kern="1200" dirty="0">
                          <a:solidFill>
                            <a:schemeClr val="dk1"/>
                          </a:solidFill>
                          <a:effectLst/>
                          <a:latin typeface="+mn-lt"/>
                          <a:ea typeface="+mn-ea"/>
                          <a:cs typeface="+mn-cs"/>
                        </a:rPr>
                        <a:t>Modify the relevant CGIs so that they properly escape arguments.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4146311"/>
                  </a:ext>
                </a:extLst>
              </a:tr>
            </a:tbl>
          </a:graphicData>
        </a:graphic>
      </p:graphicFrame>
    </p:spTree>
    <p:extLst>
      <p:ext uri="{BB962C8B-B14F-4D97-AF65-F5344CB8AC3E}">
        <p14:creationId xmlns:p14="http://schemas.microsoft.com/office/powerpoint/2010/main" val="40357274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DF74D-69B4-4850-8D28-FF009AA0A302}"/>
              </a:ext>
            </a:extLst>
          </p:cNvPr>
          <p:cNvSpPr>
            <a:spLocks noGrp="1"/>
          </p:cNvSpPr>
          <p:nvPr>
            <p:ph type="title"/>
          </p:nvPr>
        </p:nvSpPr>
        <p:spPr>
          <a:xfrm>
            <a:off x="0" y="0"/>
            <a:ext cx="10058400" cy="1198880"/>
          </a:xfrm>
        </p:spPr>
        <p:txBody>
          <a:bodyPr/>
          <a:lstStyle/>
          <a:p>
            <a:r>
              <a:rPr lang="en-US" dirty="0"/>
              <a:t>Proof of vulnerability detection</a:t>
            </a:r>
            <a:endParaRPr lang="en-IN" dirty="0"/>
          </a:p>
        </p:txBody>
      </p:sp>
      <p:pic>
        <p:nvPicPr>
          <p:cNvPr id="7" name="Content Placeholder 6">
            <a:extLst>
              <a:ext uri="{FF2B5EF4-FFF2-40B4-BE49-F238E27FC236}">
                <a16:creationId xmlns:a16="http://schemas.microsoft.com/office/drawing/2014/main" id="{EF31F434-3E0F-4C81-8CA1-9D359F7304F1}"/>
              </a:ext>
            </a:extLst>
          </p:cNvPr>
          <p:cNvPicPr>
            <a:picLocks noGrp="1" noChangeAspect="1"/>
          </p:cNvPicPr>
          <p:nvPr>
            <p:ph sz="half" idx="1"/>
          </p:nvPr>
        </p:nvPicPr>
        <p:blipFill rotWithShape="1">
          <a:blip r:embed="rId2"/>
          <a:srcRect r="2993"/>
          <a:stretch/>
        </p:blipFill>
        <p:spPr>
          <a:xfrm>
            <a:off x="847726" y="1371600"/>
            <a:ext cx="4754562" cy="4774828"/>
          </a:xfrm>
          <a:ln w="12700">
            <a:solidFill>
              <a:schemeClr val="tx1"/>
            </a:solidFill>
          </a:ln>
        </p:spPr>
      </p:pic>
      <p:pic>
        <p:nvPicPr>
          <p:cNvPr id="9" name="Content Placeholder 8">
            <a:extLst>
              <a:ext uri="{FF2B5EF4-FFF2-40B4-BE49-F238E27FC236}">
                <a16:creationId xmlns:a16="http://schemas.microsoft.com/office/drawing/2014/main" id="{E2684F56-D627-4381-AC17-FC942BB0C44E}"/>
              </a:ext>
            </a:extLst>
          </p:cNvPr>
          <p:cNvPicPr>
            <a:picLocks noGrp="1" noChangeAspect="1"/>
          </p:cNvPicPr>
          <p:nvPr>
            <p:ph sz="half" idx="2"/>
          </p:nvPr>
        </p:nvPicPr>
        <p:blipFill>
          <a:blip r:embed="rId3"/>
          <a:stretch>
            <a:fillRect/>
          </a:stretch>
        </p:blipFill>
        <p:spPr>
          <a:xfrm>
            <a:off x="5602288" y="1371600"/>
            <a:ext cx="4981416" cy="4238236"/>
          </a:xfrm>
          <a:ln w="12700">
            <a:solidFill>
              <a:schemeClr val="tx1"/>
            </a:solidFill>
          </a:ln>
        </p:spPr>
      </p:pic>
      <p:pic>
        <p:nvPicPr>
          <p:cNvPr id="11" name="Picture 10">
            <a:extLst>
              <a:ext uri="{FF2B5EF4-FFF2-40B4-BE49-F238E27FC236}">
                <a16:creationId xmlns:a16="http://schemas.microsoft.com/office/drawing/2014/main" id="{5E6A8F8D-1E04-4793-B7C8-DCCC4D460F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2288" y="5609836"/>
            <a:ext cx="4981416" cy="536592"/>
          </a:xfrm>
          <a:prstGeom prst="rect">
            <a:avLst/>
          </a:prstGeom>
          <a:ln w="12700">
            <a:solidFill>
              <a:schemeClr val="tx1"/>
            </a:solidFill>
          </a:ln>
        </p:spPr>
      </p:pic>
    </p:spTree>
    <p:extLst>
      <p:ext uri="{BB962C8B-B14F-4D97-AF65-F5344CB8AC3E}">
        <p14:creationId xmlns:p14="http://schemas.microsoft.com/office/powerpoint/2010/main" val="16345748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4126D-AEF0-4CAA-8C05-1292EA7E7330}"/>
              </a:ext>
            </a:extLst>
          </p:cNvPr>
          <p:cNvSpPr>
            <a:spLocks noGrp="1"/>
          </p:cNvSpPr>
          <p:nvPr>
            <p:ph type="title"/>
          </p:nvPr>
        </p:nvSpPr>
        <p:spPr>
          <a:xfrm>
            <a:off x="74428" y="1"/>
            <a:ext cx="7793665" cy="365760"/>
          </a:xfrm>
        </p:spPr>
        <p:txBody>
          <a:bodyPr>
            <a:normAutofit fontScale="90000"/>
          </a:bodyPr>
          <a:lstStyle/>
          <a:p>
            <a:br>
              <a:rPr lang="en-IN" b="1" i="0" dirty="0">
                <a:solidFill>
                  <a:srgbClr val="333333"/>
                </a:solidFill>
                <a:effectLst/>
                <a:latin typeface="Helvetica Neue"/>
              </a:rPr>
            </a:br>
            <a:br>
              <a:rPr lang="en-IN" b="1" i="0" dirty="0">
                <a:solidFill>
                  <a:srgbClr val="333333"/>
                </a:solidFill>
                <a:effectLst/>
                <a:latin typeface="Helvetica Neue"/>
              </a:rPr>
            </a:br>
            <a:br>
              <a:rPr lang="en-IN" sz="2200" b="1" i="0" dirty="0">
                <a:solidFill>
                  <a:srgbClr val="333333"/>
                </a:solidFill>
                <a:effectLst/>
                <a:latin typeface="Times New Roman" panose="02020603050405020304" pitchFamily="18" charset="0"/>
                <a:cs typeface="Times New Roman" panose="02020603050405020304" pitchFamily="18" charset="0"/>
              </a:rPr>
            </a:br>
            <a:r>
              <a:rPr lang="en-IN" sz="2200" b="1" dirty="0">
                <a:solidFill>
                  <a:srgbClr val="333333"/>
                </a:solidFill>
                <a:latin typeface="Times New Roman" panose="02020603050405020304" pitchFamily="18" charset="0"/>
                <a:cs typeface="Times New Roman" panose="02020603050405020304" pitchFamily="18" charset="0"/>
              </a:rPr>
              <a:t>23) browsable web directories</a:t>
            </a:r>
            <a:r>
              <a:rPr lang="en-IN" sz="2200" b="1" i="0" dirty="0">
                <a:solidFill>
                  <a:srgbClr val="333333"/>
                </a:solidFill>
                <a:effectLst/>
                <a:latin typeface="Times New Roman" panose="02020603050405020304" pitchFamily="18" charset="0"/>
                <a:cs typeface="Times New Roman" panose="02020603050405020304" pitchFamily="18" charset="0"/>
              </a:rPr>
              <a:t> </a:t>
            </a:r>
            <a:br>
              <a:rPr lang="en-US" sz="1050" b="1" i="0" dirty="0">
                <a:solidFill>
                  <a:srgbClr val="333333"/>
                </a:solidFill>
                <a:effectLst/>
                <a:latin typeface="Helvetica Neue"/>
              </a:rPr>
            </a:br>
            <a:br>
              <a:rPr lang="en-IN" sz="2900" b="1" i="0" dirty="0">
                <a:solidFill>
                  <a:srgbClr val="333333"/>
                </a:solidFill>
                <a:effectLst/>
                <a:latin typeface="Times New Roman" panose="02020603050405020304" pitchFamily="18" charset="0"/>
                <a:cs typeface="Times New Roman" panose="02020603050405020304" pitchFamily="18" charset="0"/>
              </a:rPr>
            </a:br>
            <a:br>
              <a:rPr lang="en-IN" b="1" i="0" dirty="0">
                <a:solidFill>
                  <a:srgbClr val="333333"/>
                </a:solidFill>
                <a:effectLst/>
                <a:latin typeface="Helvetica Neue"/>
              </a:rPr>
            </a:br>
            <a:endParaRPr lang="en-IN" dirty="0"/>
          </a:p>
        </p:txBody>
      </p:sp>
      <p:graphicFrame>
        <p:nvGraphicFramePr>
          <p:cNvPr id="13" name="Table 13">
            <a:extLst>
              <a:ext uri="{FF2B5EF4-FFF2-40B4-BE49-F238E27FC236}">
                <a16:creationId xmlns:a16="http://schemas.microsoft.com/office/drawing/2014/main" id="{4C78F117-DAE5-46BE-9265-D7BC1B59DF40}"/>
              </a:ext>
            </a:extLst>
          </p:cNvPr>
          <p:cNvGraphicFramePr>
            <a:graphicFrameLocks noGrp="1"/>
          </p:cNvGraphicFramePr>
          <p:nvPr>
            <p:ph idx="1"/>
            <p:extLst>
              <p:ext uri="{D42A27DB-BD31-4B8C-83A1-F6EECF244321}">
                <p14:modId xmlns:p14="http://schemas.microsoft.com/office/powerpoint/2010/main" val="372351131"/>
              </p:ext>
            </p:extLst>
          </p:nvPr>
        </p:nvGraphicFramePr>
        <p:xfrm>
          <a:off x="162560" y="521671"/>
          <a:ext cx="11673840" cy="2180889"/>
        </p:xfrm>
        <a:graphic>
          <a:graphicData uri="http://schemas.openxmlformats.org/drawingml/2006/table">
            <a:tbl>
              <a:tblPr firstRow="1" bandRow="1">
                <a:tableStyleId>{5C22544A-7EE6-4342-B048-85BDC9FD1C3A}</a:tableStyleId>
              </a:tblPr>
              <a:tblGrid>
                <a:gridCol w="11673840">
                  <a:extLst>
                    <a:ext uri="{9D8B030D-6E8A-4147-A177-3AD203B41FA5}">
                      <a16:colId xmlns:a16="http://schemas.microsoft.com/office/drawing/2014/main" val="3947224784"/>
                    </a:ext>
                  </a:extLst>
                </a:gridCol>
              </a:tblGrid>
              <a:tr h="307856">
                <a:tc>
                  <a:txBody>
                    <a:bodyPr/>
                    <a:lstStyle/>
                    <a:p>
                      <a:r>
                        <a:rPr lang="en-US" baseline="0" dirty="0">
                          <a:solidFill>
                            <a:schemeClr val="tx1"/>
                          </a:solidFill>
                        </a:rPr>
                        <a:t>Observation</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502378585"/>
                  </a:ext>
                </a:extLst>
              </a:tr>
              <a:tr h="1815129">
                <a:tc>
                  <a:txBody>
                    <a:bodyPr/>
                    <a:lstStyle/>
                    <a:p>
                      <a:pPr marL="0" indent="0">
                        <a:buFontTx/>
                        <a:buNone/>
                      </a:pPr>
                      <a:r>
                        <a:rPr lang="en-US" sz="1800" b="0" i="0" kern="1200" dirty="0">
                          <a:solidFill>
                            <a:schemeClr val="dk1"/>
                          </a:solidFill>
                          <a:effectLst/>
                          <a:latin typeface="+mn-lt"/>
                          <a:ea typeface="+mn-ea"/>
                          <a:cs typeface="+mn-cs"/>
                        </a:rPr>
                        <a:t>Multiple Nessus plugins identified directories on the web server that are browsable.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32791383"/>
                  </a:ext>
                </a:extLst>
              </a:tr>
            </a:tbl>
          </a:graphicData>
        </a:graphic>
      </p:graphicFrame>
      <p:graphicFrame>
        <p:nvGraphicFramePr>
          <p:cNvPr id="14" name="Table 14">
            <a:extLst>
              <a:ext uri="{FF2B5EF4-FFF2-40B4-BE49-F238E27FC236}">
                <a16:creationId xmlns:a16="http://schemas.microsoft.com/office/drawing/2014/main" id="{4D9E4A05-4281-4347-8BE5-66B121F8E13F}"/>
              </a:ext>
            </a:extLst>
          </p:cNvPr>
          <p:cNvGraphicFramePr>
            <a:graphicFrameLocks noGrp="1"/>
          </p:cNvGraphicFramePr>
          <p:nvPr>
            <p:extLst>
              <p:ext uri="{D42A27DB-BD31-4B8C-83A1-F6EECF244321}">
                <p14:modId xmlns:p14="http://schemas.microsoft.com/office/powerpoint/2010/main" val="2513495207"/>
              </p:ext>
            </p:extLst>
          </p:nvPr>
        </p:nvGraphicFramePr>
        <p:xfrm>
          <a:off x="162560" y="2702559"/>
          <a:ext cx="11673840" cy="387783"/>
        </p:xfrm>
        <a:graphic>
          <a:graphicData uri="http://schemas.openxmlformats.org/drawingml/2006/table">
            <a:tbl>
              <a:tblPr firstRow="1" bandRow="1">
                <a:tableStyleId>{5C22544A-7EE6-4342-B048-85BDC9FD1C3A}</a:tableStyleId>
              </a:tblPr>
              <a:tblGrid>
                <a:gridCol w="2176422">
                  <a:extLst>
                    <a:ext uri="{9D8B030D-6E8A-4147-A177-3AD203B41FA5}">
                      <a16:colId xmlns:a16="http://schemas.microsoft.com/office/drawing/2014/main" val="3092710654"/>
                    </a:ext>
                  </a:extLst>
                </a:gridCol>
                <a:gridCol w="542969">
                  <a:extLst>
                    <a:ext uri="{9D8B030D-6E8A-4147-A177-3AD203B41FA5}">
                      <a16:colId xmlns:a16="http://schemas.microsoft.com/office/drawing/2014/main" val="1324316881"/>
                    </a:ext>
                  </a:extLst>
                </a:gridCol>
                <a:gridCol w="1814011">
                  <a:extLst>
                    <a:ext uri="{9D8B030D-6E8A-4147-A177-3AD203B41FA5}">
                      <a16:colId xmlns:a16="http://schemas.microsoft.com/office/drawing/2014/main" val="2565159919"/>
                    </a:ext>
                  </a:extLst>
                </a:gridCol>
                <a:gridCol w="617011">
                  <a:extLst>
                    <a:ext uri="{9D8B030D-6E8A-4147-A177-3AD203B41FA5}">
                      <a16:colId xmlns:a16="http://schemas.microsoft.com/office/drawing/2014/main" val="3631140609"/>
                    </a:ext>
                  </a:extLst>
                </a:gridCol>
                <a:gridCol w="1925073">
                  <a:extLst>
                    <a:ext uri="{9D8B030D-6E8A-4147-A177-3AD203B41FA5}">
                      <a16:colId xmlns:a16="http://schemas.microsoft.com/office/drawing/2014/main" val="1770981290"/>
                    </a:ext>
                  </a:extLst>
                </a:gridCol>
                <a:gridCol w="555309">
                  <a:extLst>
                    <a:ext uri="{9D8B030D-6E8A-4147-A177-3AD203B41FA5}">
                      <a16:colId xmlns:a16="http://schemas.microsoft.com/office/drawing/2014/main" val="2050343036"/>
                    </a:ext>
                  </a:extLst>
                </a:gridCol>
                <a:gridCol w="1739970">
                  <a:extLst>
                    <a:ext uri="{9D8B030D-6E8A-4147-A177-3AD203B41FA5}">
                      <a16:colId xmlns:a16="http://schemas.microsoft.com/office/drawing/2014/main" val="2067942846"/>
                    </a:ext>
                  </a:extLst>
                </a:gridCol>
                <a:gridCol w="530629">
                  <a:extLst>
                    <a:ext uri="{9D8B030D-6E8A-4147-A177-3AD203B41FA5}">
                      <a16:colId xmlns:a16="http://schemas.microsoft.com/office/drawing/2014/main" val="1742857350"/>
                    </a:ext>
                  </a:extLst>
                </a:gridCol>
                <a:gridCol w="1772446">
                  <a:extLst>
                    <a:ext uri="{9D8B030D-6E8A-4147-A177-3AD203B41FA5}">
                      <a16:colId xmlns:a16="http://schemas.microsoft.com/office/drawing/2014/main" val="2980253927"/>
                    </a:ext>
                  </a:extLst>
                </a:gridCol>
              </a:tblGrid>
              <a:tr h="387783">
                <a:tc>
                  <a:txBody>
                    <a:bodyPr/>
                    <a:lstStyle/>
                    <a:p>
                      <a:r>
                        <a:rPr lang="en-US" baseline="0" dirty="0">
                          <a:solidFill>
                            <a:schemeClr val="tx1"/>
                          </a:solidFill>
                        </a:rPr>
                        <a:t>Risk</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Critical</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High</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US" baseline="0" dirty="0">
                          <a:solidFill>
                            <a:schemeClr val="tx1"/>
                          </a:solidFill>
                        </a:rPr>
                        <a:t>Medium</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Low</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4185177"/>
                  </a:ext>
                </a:extLst>
              </a:tr>
            </a:tbl>
          </a:graphicData>
        </a:graphic>
      </p:graphicFrame>
      <p:graphicFrame>
        <p:nvGraphicFramePr>
          <p:cNvPr id="15" name="Table 15">
            <a:extLst>
              <a:ext uri="{FF2B5EF4-FFF2-40B4-BE49-F238E27FC236}">
                <a16:creationId xmlns:a16="http://schemas.microsoft.com/office/drawing/2014/main" id="{DBDB0BDA-7716-4C60-A1AD-FCEFA443DDDE}"/>
              </a:ext>
            </a:extLst>
          </p:cNvPr>
          <p:cNvGraphicFramePr>
            <a:graphicFrameLocks noGrp="1"/>
          </p:cNvGraphicFramePr>
          <p:nvPr>
            <p:extLst>
              <p:ext uri="{D42A27DB-BD31-4B8C-83A1-F6EECF244321}">
                <p14:modId xmlns:p14="http://schemas.microsoft.com/office/powerpoint/2010/main" val="1056138837"/>
              </p:ext>
            </p:extLst>
          </p:nvPr>
        </p:nvGraphicFramePr>
        <p:xfrm>
          <a:off x="152400" y="3090342"/>
          <a:ext cx="11684000" cy="3066618"/>
        </p:xfrm>
        <a:graphic>
          <a:graphicData uri="http://schemas.openxmlformats.org/drawingml/2006/table">
            <a:tbl>
              <a:tblPr firstRow="1" bandRow="1">
                <a:tableStyleId>{5C22544A-7EE6-4342-B048-85BDC9FD1C3A}</a:tableStyleId>
              </a:tblPr>
              <a:tblGrid>
                <a:gridCol w="11684000">
                  <a:extLst>
                    <a:ext uri="{9D8B030D-6E8A-4147-A177-3AD203B41FA5}">
                      <a16:colId xmlns:a16="http://schemas.microsoft.com/office/drawing/2014/main" val="3496989527"/>
                    </a:ext>
                  </a:extLst>
                </a:gridCol>
              </a:tblGrid>
              <a:tr h="1339418">
                <a:tc>
                  <a:txBody>
                    <a:bodyPr/>
                    <a:lstStyle/>
                    <a:p>
                      <a:r>
                        <a:rPr lang="en-US" sz="1800" b="0" i="0" kern="1200" baseline="0" dirty="0">
                          <a:solidFill>
                            <a:schemeClr val="tx1"/>
                          </a:solidFill>
                          <a:effectLst/>
                          <a:latin typeface="+mn-lt"/>
                          <a:ea typeface="+mn-ea"/>
                          <a:cs typeface="+mn-cs"/>
                        </a:rPr>
                        <a:t>Browsable directories could allow an attacker to perform a directory traversal attack by viewing "hidden" files in the web root, including CGI scripts, data files, or backup pages</a:t>
                      </a:r>
                      <a:r>
                        <a:rPr lang="en-US" sz="1800" b="0" i="0" kern="1200" dirty="0">
                          <a:solidFill>
                            <a:schemeClr val="lt1"/>
                          </a:solidFill>
                          <a:effectLst/>
                          <a:latin typeface="+mn-lt"/>
                          <a:ea typeface="+mn-ea"/>
                          <a:cs typeface="+mn-cs"/>
                        </a:rPr>
                        <a:t>.</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53857337"/>
                  </a:ext>
                </a:extLst>
              </a:tr>
              <a:tr h="329729">
                <a:tc>
                  <a:txBody>
                    <a:bodyPr/>
                    <a:lstStyle/>
                    <a:p>
                      <a:r>
                        <a:rPr lang="en-US" dirty="0"/>
                        <a:t>Recommendations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5445207"/>
                  </a:ext>
                </a:extLst>
              </a:tr>
              <a:tr h="1361440">
                <a:tc>
                  <a:txBody>
                    <a:bodyPr/>
                    <a:lstStyle/>
                    <a:p>
                      <a:r>
                        <a:rPr lang="en-US" sz="1800" b="0" i="0" kern="1200" dirty="0">
                          <a:solidFill>
                            <a:schemeClr val="dk1"/>
                          </a:solidFill>
                          <a:effectLst/>
                          <a:latin typeface="+mn-lt"/>
                          <a:ea typeface="+mn-ea"/>
                          <a:cs typeface="+mn-cs"/>
                        </a:rPr>
                        <a:t>Make sure that browsable directories do not leak confidential information or give access to sensitive resources. Additionally, use access restrictions or disable directory indexing for any that do.</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4146311"/>
                  </a:ext>
                </a:extLst>
              </a:tr>
            </a:tbl>
          </a:graphicData>
        </a:graphic>
      </p:graphicFrame>
    </p:spTree>
    <p:extLst>
      <p:ext uri="{BB962C8B-B14F-4D97-AF65-F5344CB8AC3E}">
        <p14:creationId xmlns:p14="http://schemas.microsoft.com/office/powerpoint/2010/main" val="7675556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914C7-4791-4126-9854-2E18719F5C8C}"/>
              </a:ext>
            </a:extLst>
          </p:cNvPr>
          <p:cNvSpPr>
            <a:spLocks noGrp="1"/>
          </p:cNvSpPr>
          <p:nvPr>
            <p:ph type="title"/>
          </p:nvPr>
        </p:nvSpPr>
        <p:spPr>
          <a:xfrm>
            <a:off x="0" y="0"/>
            <a:ext cx="10058400" cy="883920"/>
          </a:xfrm>
        </p:spPr>
        <p:txBody>
          <a:bodyPr/>
          <a:lstStyle/>
          <a:p>
            <a:r>
              <a:rPr lang="en-US" dirty="0"/>
              <a:t>Proof of vulnerability detection</a:t>
            </a:r>
            <a:endParaRPr lang="en-IN" dirty="0"/>
          </a:p>
        </p:txBody>
      </p:sp>
      <p:pic>
        <p:nvPicPr>
          <p:cNvPr id="5" name="Content Placeholder 4">
            <a:extLst>
              <a:ext uri="{FF2B5EF4-FFF2-40B4-BE49-F238E27FC236}">
                <a16:creationId xmlns:a16="http://schemas.microsoft.com/office/drawing/2014/main" id="{F9FD642A-A9FD-43A6-B71E-26A571CFA5E7}"/>
              </a:ext>
            </a:extLst>
          </p:cNvPr>
          <p:cNvPicPr>
            <a:picLocks noGrp="1" noChangeAspect="1"/>
          </p:cNvPicPr>
          <p:nvPr>
            <p:ph idx="1"/>
          </p:nvPr>
        </p:nvPicPr>
        <p:blipFill>
          <a:blip r:embed="rId2"/>
          <a:stretch>
            <a:fillRect/>
          </a:stretch>
        </p:blipFill>
        <p:spPr>
          <a:xfrm>
            <a:off x="1270000" y="1828800"/>
            <a:ext cx="9658350" cy="3911599"/>
          </a:xfrm>
          <a:ln w="12700">
            <a:solidFill>
              <a:schemeClr val="tx1"/>
            </a:solidFill>
          </a:ln>
        </p:spPr>
      </p:pic>
    </p:spTree>
    <p:extLst>
      <p:ext uri="{BB962C8B-B14F-4D97-AF65-F5344CB8AC3E}">
        <p14:creationId xmlns:p14="http://schemas.microsoft.com/office/powerpoint/2010/main" val="19946966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4126D-AEF0-4CAA-8C05-1292EA7E7330}"/>
              </a:ext>
            </a:extLst>
          </p:cNvPr>
          <p:cNvSpPr>
            <a:spLocks noGrp="1"/>
          </p:cNvSpPr>
          <p:nvPr>
            <p:ph type="title"/>
          </p:nvPr>
        </p:nvSpPr>
        <p:spPr>
          <a:xfrm>
            <a:off x="74428" y="1"/>
            <a:ext cx="7793665" cy="365760"/>
          </a:xfrm>
        </p:spPr>
        <p:txBody>
          <a:bodyPr>
            <a:normAutofit fontScale="90000"/>
          </a:bodyPr>
          <a:lstStyle/>
          <a:p>
            <a:br>
              <a:rPr lang="en-IN" b="1" i="0" dirty="0">
                <a:solidFill>
                  <a:srgbClr val="333333"/>
                </a:solidFill>
                <a:effectLst/>
                <a:latin typeface="Helvetica Neue"/>
              </a:rPr>
            </a:br>
            <a:br>
              <a:rPr lang="en-IN" b="1" i="0" dirty="0">
                <a:solidFill>
                  <a:srgbClr val="333333"/>
                </a:solidFill>
                <a:effectLst/>
                <a:latin typeface="Helvetica Neue"/>
              </a:rPr>
            </a:br>
            <a:br>
              <a:rPr lang="en-IN" sz="2200" b="1" i="0" dirty="0">
                <a:solidFill>
                  <a:srgbClr val="333333"/>
                </a:solidFill>
                <a:effectLst/>
                <a:latin typeface="Times New Roman" panose="02020603050405020304" pitchFamily="18" charset="0"/>
                <a:cs typeface="Times New Roman" panose="02020603050405020304" pitchFamily="18" charset="0"/>
              </a:rPr>
            </a:br>
            <a:r>
              <a:rPr lang="en-IN" sz="2200" b="1" dirty="0">
                <a:solidFill>
                  <a:srgbClr val="333333"/>
                </a:solidFill>
                <a:latin typeface="Times New Roman" panose="02020603050405020304" pitchFamily="18" charset="0"/>
                <a:cs typeface="Times New Roman" panose="02020603050405020304" pitchFamily="18" charset="0"/>
              </a:rPr>
              <a:t>24) </a:t>
            </a:r>
            <a:r>
              <a:rPr lang="en-IN" sz="2200" b="1" dirty="0" err="1">
                <a:solidFill>
                  <a:srgbClr val="333333"/>
                </a:solidFill>
                <a:latin typeface="Times New Roman" panose="02020603050405020304" pitchFamily="18" charset="0"/>
                <a:cs typeface="Times New Roman" panose="02020603050405020304" pitchFamily="18" charset="0"/>
              </a:rPr>
              <a:t>Cgi</a:t>
            </a:r>
            <a:r>
              <a:rPr lang="en-IN" sz="2200" b="1" dirty="0">
                <a:solidFill>
                  <a:srgbClr val="333333"/>
                </a:solidFill>
                <a:latin typeface="Times New Roman" panose="02020603050405020304" pitchFamily="18" charset="0"/>
                <a:cs typeface="Times New Roman" panose="02020603050405020304" pitchFamily="18" charset="0"/>
              </a:rPr>
              <a:t> generic cookie injection scripting</a:t>
            </a:r>
            <a:r>
              <a:rPr lang="en-IN" sz="2200" b="1" i="0" dirty="0">
                <a:solidFill>
                  <a:srgbClr val="333333"/>
                </a:solidFill>
                <a:effectLst/>
                <a:latin typeface="Times New Roman" panose="02020603050405020304" pitchFamily="18" charset="0"/>
                <a:cs typeface="Times New Roman" panose="02020603050405020304" pitchFamily="18" charset="0"/>
              </a:rPr>
              <a:t> </a:t>
            </a:r>
            <a:br>
              <a:rPr lang="en-US" sz="1050" b="1" i="0" dirty="0">
                <a:solidFill>
                  <a:srgbClr val="333333"/>
                </a:solidFill>
                <a:effectLst/>
                <a:latin typeface="Helvetica Neue"/>
              </a:rPr>
            </a:br>
            <a:br>
              <a:rPr lang="en-IN" sz="2900" b="1" i="0" dirty="0">
                <a:solidFill>
                  <a:srgbClr val="333333"/>
                </a:solidFill>
                <a:effectLst/>
                <a:latin typeface="Times New Roman" panose="02020603050405020304" pitchFamily="18" charset="0"/>
                <a:cs typeface="Times New Roman" panose="02020603050405020304" pitchFamily="18" charset="0"/>
              </a:rPr>
            </a:br>
            <a:br>
              <a:rPr lang="en-IN" b="1" i="0" dirty="0">
                <a:solidFill>
                  <a:srgbClr val="333333"/>
                </a:solidFill>
                <a:effectLst/>
                <a:latin typeface="Helvetica Neue"/>
              </a:rPr>
            </a:br>
            <a:endParaRPr lang="en-IN" dirty="0"/>
          </a:p>
        </p:txBody>
      </p:sp>
      <p:graphicFrame>
        <p:nvGraphicFramePr>
          <p:cNvPr id="13" name="Table 13">
            <a:extLst>
              <a:ext uri="{FF2B5EF4-FFF2-40B4-BE49-F238E27FC236}">
                <a16:creationId xmlns:a16="http://schemas.microsoft.com/office/drawing/2014/main" id="{4C78F117-DAE5-46BE-9265-D7BC1B59DF40}"/>
              </a:ext>
            </a:extLst>
          </p:cNvPr>
          <p:cNvGraphicFramePr>
            <a:graphicFrameLocks noGrp="1"/>
          </p:cNvGraphicFramePr>
          <p:nvPr>
            <p:ph idx="1"/>
            <p:extLst>
              <p:ext uri="{D42A27DB-BD31-4B8C-83A1-F6EECF244321}">
                <p14:modId xmlns:p14="http://schemas.microsoft.com/office/powerpoint/2010/main" val="2696573948"/>
              </p:ext>
            </p:extLst>
          </p:nvPr>
        </p:nvGraphicFramePr>
        <p:xfrm>
          <a:off x="162560" y="372782"/>
          <a:ext cx="11673840" cy="2593938"/>
        </p:xfrm>
        <a:graphic>
          <a:graphicData uri="http://schemas.openxmlformats.org/drawingml/2006/table">
            <a:tbl>
              <a:tblPr firstRow="1" bandRow="1">
                <a:tableStyleId>{5C22544A-7EE6-4342-B048-85BDC9FD1C3A}</a:tableStyleId>
              </a:tblPr>
              <a:tblGrid>
                <a:gridCol w="11673840">
                  <a:extLst>
                    <a:ext uri="{9D8B030D-6E8A-4147-A177-3AD203B41FA5}">
                      <a16:colId xmlns:a16="http://schemas.microsoft.com/office/drawing/2014/main" val="3947224784"/>
                    </a:ext>
                  </a:extLst>
                </a:gridCol>
              </a:tblGrid>
              <a:tr h="307856">
                <a:tc>
                  <a:txBody>
                    <a:bodyPr/>
                    <a:lstStyle/>
                    <a:p>
                      <a:r>
                        <a:rPr lang="en-US" baseline="0" dirty="0">
                          <a:solidFill>
                            <a:schemeClr val="tx1"/>
                          </a:solidFill>
                        </a:rPr>
                        <a:t>Observation</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502378585"/>
                  </a:ext>
                </a:extLst>
              </a:tr>
              <a:tr h="2228178">
                <a:tc>
                  <a:txBody>
                    <a:bodyPr/>
                    <a:lstStyle/>
                    <a:p>
                      <a:pPr marL="0" indent="0">
                        <a:buFontTx/>
                        <a:buNone/>
                      </a:pPr>
                      <a:r>
                        <a:rPr lang="en-US" sz="1800" b="0" i="0" kern="1200" dirty="0">
                          <a:solidFill>
                            <a:schemeClr val="dk1"/>
                          </a:solidFill>
                          <a:effectLst/>
                          <a:latin typeface="+mn-lt"/>
                          <a:ea typeface="+mn-ea"/>
                          <a:cs typeface="+mn-cs"/>
                        </a:rPr>
                        <a:t>The remote web server hosts at least one CGI script that fails to adequately sanitize request strings with malicious JavaScript</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32791383"/>
                  </a:ext>
                </a:extLst>
              </a:tr>
            </a:tbl>
          </a:graphicData>
        </a:graphic>
      </p:graphicFrame>
      <p:graphicFrame>
        <p:nvGraphicFramePr>
          <p:cNvPr id="14" name="Table 14">
            <a:extLst>
              <a:ext uri="{FF2B5EF4-FFF2-40B4-BE49-F238E27FC236}">
                <a16:creationId xmlns:a16="http://schemas.microsoft.com/office/drawing/2014/main" id="{4D9E4A05-4281-4347-8BE5-66B121F8E13F}"/>
              </a:ext>
            </a:extLst>
          </p:cNvPr>
          <p:cNvGraphicFramePr>
            <a:graphicFrameLocks noGrp="1"/>
          </p:cNvGraphicFramePr>
          <p:nvPr>
            <p:extLst>
              <p:ext uri="{D42A27DB-BD31-4B8C-83A1-F6EECF244321}">
                <p14:modId xmlns:p14="http://schemas.microsoft.com/office/powerpoint/2010/main" val="1570194482"/>
              </p:ext>
            </p:extLst>
          </p:nvPr>
        </p:nvGraphicFramePr>
        <p:xfrm>
          <a:off x="162560" y="2973741"/>
          <a:ext cx="11673840" cy="429859"/>
        </p:xfrm>
        <a:graphic>
          <a:graphicData uri="http://schemas.openxmlformats.org/drawingml/2006/table">
            <a:tbl>
              <a:tblPr firstRow="1" bandRow="1">
                <a:tableStyleId>{5C22544A-7EE6-4342-B048-85BDC9FD1C3A}</a:tableStyleId>
              </a:tblPr>
              <a:tblGrid>
                <a:gridCol w="2176422">
                  <a:extLst>
                    <a:ext uri="{9D8B030D-6E8A-4147-A177-3AD203B41FA5}">
                      <a16:colId xmlns:a16="http://schemas.microsoft.com/office/drawing/2014/main" val="3092710654"/>
                    </a:ext>
                  </a:extLst>
                </a:gridCol>
                <a:gridCol w="542969">
                  <a:extLst>
                    <a:ext uri="{9D8B030D-6E8A-4147-A177-3AD203B41FA5}">
                      <a16:colId xmlns:a16="http://schemas.microsoft.com/office/drawing/2014/main" val="1324316881"/>
                    </a:ext>
                  </a:extLst>
                </a:gridCol>
                <a:gridCol w="1814011">
                  <a:extLst>
                    <a:ext uri="{9D8B030D-6E8A-4147-A177-3AD203B41FA5}">
                      <a16:colId xmlns:a16="http://schemas.microsoft.com/office/drawing/2014/main" val="2565159919"/>
                    </a:ext>
                  </a:extLst>
                </a:gridCol>
                <a:gridCol w="617011">
                  <a:extLst>
                    <a:ext uri="{9D8B030D-6E8A-4147-A177-3AD203B41FA5}">
                      <a16:colId xmlns:a16="http://schemas.microsoft.com/office/drawing/2014/main" val="3631140609"/>
                    </a:ext>
                  </a:extLst>
                </a:gridCol>
                <a:gridCol w="1925073">
                  <a:extLst>
                    <a:ext uri="{9D8B030D-6E8A-4147-A177-3AD203B41FA5}">
                      <a16:colId xmlns:a16="http://schemas.microsoft.com/office/drawing/2014/main" val="1770981290"/>
                    </a:ext>
                  </a:extLst>
                </a:gridCol>
                <a:gridCol w="555309">
                  <a:extLst>
                    <a:ext uri="{9D8B030D-6E8A-4147-A177-3AD203B41FA5}">
                      <a16:colId xmlns:a16="http://schemas.microsoft.com/office/drawing/2014/main" val="2050343036"/>
                    </a:ext>
                  </a:extLst>
                </a:gridCol>
                <a:gridCol w="1739970">
                  <a:extLst>
                    <a:ext uri="{9D8B030D-6E8A-4147-A177-3AD203B41FA5}">
                      <a16:colId xmlns:a16="http://schemas.microsoft.com/office/drawing/2014/main" val="2067942846"/>
                    </a:ext>
                  </a:extLst>
                </a:gridCol>
                <a:gridCol w="530629">
                  <a:extLst>
                    <a:ext uri="{9D8B030D-6E8A-4147-A177-3AD203B41FA5}">
                      <a16:colId xmlns:a16="http://schemas.microsoft.com/office/drawing/2014/main" val="1742857350"/>
                    </a:ext>
                  </a:extLst>
                </a:gridCol>
                <a:gridCol w="1772446">
                  <a:extLst>
                    <a:ext uri="{9D8B030D-6E8A-4147-A177-3AD203B41FA5}">
                      <a16:colId xmlns:a16="http://schemas.microsoft.com/office/drawing/2014/main" val="2980253927"/>
                    </a:ext>
                  </a:extLst>
                </a:gridCol>
              </a:tblGrid>
              <a:tr h="429859">
                <a:tc>
                  <a:txBody>
                    <a:bodyPr/>
                    <a:lstStyle/>
                    <a:p>
                      <a:r>
                        <a:rPr lang="en-US" baseline="0" dirty="0">
                          <a:solidFill>
                            <a:schemeClr val="tx1"/>
                          </a:solidFill>
                        </a:rPr>
                        <a:t>Risk</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Critical</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High</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US" baseline="0" dirty="0">
                          <a:solidFill>
                            <a:schemeClr val="tx1"/>
                          </a:solidFill>
                        </a:rPr>
                        <a:t>Medium</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Low</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4185177"/>
                  </a:ext>
                </a:extLst>
              </a:tr>
            </a:tbl>
          </a:graphicData>
        </a:graphic>
      </p:graphicFrame>
      <p:graphicFrame>
        <p:nvGraphicFramePr>
          <p:cNvPr id="15" name="Table 15">
            <a:extLst>
              <a:ext uri="{FF2B5EF4-FFF2-40B4-BE49-F238E27FC236}">
                <a16:creationId xmlns:a16="http://schemas.microsoft.com/office/drawing/2014/main" id="{DBDB0BDA-7716-4C60-A1AD-FCEFA443DDDE}"/>
              </a:ext>
            </a:extLst>
          </p:cNvPr>
          <p:cNvGraphicFramePr>
            <a:graphicFrameLocks noGrp="1"/>
          </p:cNvGraphicFramePr>
          <p:nvPr>
            <p:extLst>
              <p:ext uri="{D42A27DB-BD31-4B8C-83A1-F6EECF244321}">
                <p14:modId xmlns:p14="http://schemas.microsoft.com/office/powerpoint/2010/main" val="1705557017"/>
              </p:ext>
            </p:extLst>
          </p:nvPr>
        </p:nvGraphicFramePr>
        <p:xfrm>
          <a:off x="162560" y="3410621"/>
          <a:ext cx="11684000" cy="2563459"/>
        </p:xfrm>
        <a:graphic>
          <a:graphicData uri="http://schemas.openxmlformats.org/drawingml/2006/table">
            <a:tbl>
              <a:tblPr firstRow="1" bandRow="1">
                <a:tableStyleId>{5C22544A-7EE6-4342-B048-85BDC9FD1C3A}</a:tableStyleId>
              </a:tblPr>
              <a:tblGrid>
                <a:gridCol w="11684000">
                  <a:extLst>
                    <a:ext uri="{9D8B030D-6E8A-4147-A177-3AD203B41FA5}">
                      <a16:colId xmlns:a16="http://schemas.microsoft.com/office/drawing/2014/main" val="3496989527"/>
                    </a:ext>
                  </a:extLst>
                </a:gridCol>
              </a:tblGrid>
              <a:tr h="1323939">
                <a:tc>
                  <a:txBody>
                    <a:bodyPr/>
                    <a:lstStyle/>
                    <a:p>
                      <a:r>
                        <a:rPr lang="en-US" sz="1800" b="0" i="0" kern="1200" baseline="0" dirty="0">
                          <a:solidFill>
                            <a:schemeClr val="tx1"/>
                          </a:solidFill>
                          <a:effectLst/>
                          <a:latin typeface="+mn-lt"/>
                          <a:ea typeface="+mn-ea"/>
                          <a:cs typeface="+mn-cs"/>
                        </a:rPr>
                        <a:t>By leveraging this issue, an attacker may be able to inject arbitrary cookies. Depending on the structure of the web application, it may be possible to launch a 'session fixation' attack using this mechanism.</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53857337"/>
                  </a:ext>
                </a:extLst>
              </a:tr>
              <a:tr h="329729">
                <a:tc>
                  <a:txBody>
                    <a:bodyPr/>
                    <a:lstStyle/>
                    <a:p>
                      <a:r>
                        <a:rPr lang="en-US" dirty="0"/>
                        <a:t>Recommendations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5445207"/>
                  </a:ext>
                </a:extLst>
              </a:tr>
              <a:tr h="873760">
                <a:tc>
                  <a:txBody>
                    <a:bodyPr/>
                    <a:lstStyle/>
                    <a:p>
                      <a:r>
                        <a:rPr lang="en-US" sz="1800" b="0" i="0" kern="1200" dirty="0">
                          <a:solidFill>
                            <a:schemeClr val="dk1"/>
                          </a:solidFill>
                          <a:effectLst/>
                          <a:latin typeface="+mn-lt"/>
                          <a:ea typeface="+mn-ea"/>
                          <a:cs typeface="+mn-cs"/>
                        </a:rPr>
                        <a:t>Restrict access to the vulnerable application. Contact the vendor for a patch or upgrade.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4146311"/>
                  </a:ext>
                </a:extLst>
              </a:tr>
            </a:tbl>
          </a:graphicData>
        </a:graphic>
      </p:graphicFrame>
    </p:spTree>
    <p:extLst>
      <p:ext uri="{BB962C8B-B14F-4D97-AF65-F5344CB8AC3E}">
        <p14:creationId xmlns:p14="http://schemas.microsoft.com/office/powerpoint/2010/main" val="33288839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C6F5B-3BB4-4A63-99D5-3D154B027FAD}"/>
              </a:ext>
            </a:extLst>
          </p:cNvPr>
          <p:cNvSpPr>
            <a:spLocks noGrp="1"/>
          </p:cNvSpPr>
          <p:nvPr>
            <p:ph type="title"/>
          </p:nvPr>
        </p:nvSpPr>
        <p:spPr>
          <a:xfrm>
            <a:off x="0" y="0"/>
            <a:ext cx="10058400" cy="1076960"/>
          </a:xfrm>
        </p:spPr>
        <p:txBody>
          <a:bodyPr/>
          <a:lstStyle/>
          <a:p>
            <a:r>
              <a:rPr lang="en-US" dirty="0"/>
              <a:t>Proof of vulnerability detection</a:t>
            </a:r>
            <a:endParaRPr lang="en-IN" dirty="0"/>
          </a:p>
        </p:txBody>
      </p:sp>
      <p:pic>
        <p:nvPicPr>
          <p:cNvPr id="20" name="Content Placeholder 19">
            <a:extLst>
              <a:ext uri="{FF2B5EF4-FFF2-40B4-BE49-F238E27FC236}">
                <a16:creationId xmlns:a16="http://schemas.microsoft.com/office/drawing/2014/main" id="{C2DEC8C5-C683-4A35-B602-D94FE1517F08}"/>
              </a:ext>
            </a:extLst>
          </p:cNvPr>
          <p:cNvPicPr>
            <a:picLocks noGrp="1" noChangeAspect="1"/>
          </p:cNvPicPr>
          <p:nvPr>
            <p:ph idx="1"/>
          </p:nvPr>
        </p:nvPicPr>
        <p:blipFill>
          <a:blip r:embed="rId2"/>
          <a:stretch>
            <a:fillRect/>
          </a:stretch>
        </p:blipFill>
        <p:spPr>
          <a:xfrm>
            <a:off x="2153920" y="1341120"/>
            <a:ext cx="7467600" cy="4831080"/>
          </a:xfrm>
          <a:ln w="12700">
            <a:solidFill>
              <a:schemeClr val="tx1"/>
            </a:solidFill>
          </a:ln>
        </p:spPr>
      </p:pic>
    </p:spTree>
    <p:extLst>
      <p:ext uri="{BB962C8B-B14F-4D97-AF65-F5344CB8AC3E}">
        <p14:creationId xmlns:p14="http://schemas.microsoft.com/office/powerpoint/2010/main" val="37717270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4126D-AEF0-4CAA-8C05-1292EA7E7330}"/>
              </a:ext>
            </a:extLst>
          </p:cNvPr>
          <p:cNvSpPr>
            <a:spLocks noGrp="1"/>
          </p:cNvSpPr>
          <p:nvPr>
            <p:ph type="title"/>
          </p:nvPr>
        </p:nvSpPr>
        <p:spPr>
          <a:xfrm>
            <a:off x="74428" y="1"/>
            <a:ext cx="7793665" cy="365760"/>
          </a:xfrm>
        </p:spPr>
        <p:txBody>
          <a:bodyPr>
            <a:normAutofit fontScale="90000"/>
          </a:bodyPr>
          <a:lstStyle/>
          <a:p>
            <a:br>
              <a:rPr lang="en-IN" b="1" i="0" dirty="0">
                <a:solidFill>
                  <a:srgbClr val="333333"/>
                </a:solidFill>
                <a:effectLst/>
                <a:latin typeface="Helvetica Neue"/>
              </a:rPr>
            </a:br>
            <a:br>
              <a:rPr lang="en-IN" b="1" i="0" dirty="0">
                <a:solidFill>
                  <a:srgbClr val="333333"/>
                </a:solidFill>
                <a:effectLst/>
                <a:latin typeface="Helvetica Neue"/>
              </a:rPr>
            </a:br>
            <a:br>
              <a:rPr lang="en-IN" sz="2200" b="1" i="0" dirty="0">
                <a:solidFill>
                  <a:srgbClr val="333333"/>
                </a:solidFill>
                <a:effectLst/>
                <a:latin typeface="Times New Roman" panose="02020603050405020304" pitchFamily="18" charset="0"/>
                <a:cs typeface="Times New Roman" panose="02020603050405020304" pitchFamily="18" charset="0"/>
              </a:rPr>
            </a:br>
            <a:r>
              <a:rPr lang="en-IN" sz="2200" b="1" dirty="0">
                <a:solidFill>
                  <a:srgbClr val="333333"/>
                </a:solidFill>
                <a:latin typeface="Times New Roman" panose="02020603050405020304" pitchFamily="18" charset="0"/>
                <a:cs typeface="Times New Roman" panose="02020603050405020304" pitchFamily="18" charset="0"/>
              </a:rPr>
              <a:t>25) </a:t>
            </a:r>
            <a:r>
              <a:rPr lang="en-IN" sz="2200" b="1" dirty="0" err="1">
                <a:solidFill>
                  <a:srgbClr val="333333"/>
                </a:solidFill>
                <a:latin typeface="Times New Roman" panose="02020603050405020304" pitchFamily="18" charset="0"/>
                <a:cs typeface="Times New Roman" panose="02020603050405020304" pitchFamily="18" charset="0"/>
              </a:rPr>
              <a:t>Cgi</a:t>
            </a:r>
            <a:r>
              <a:rPr lang="en-IN" sz="2200" b="1" dirty="0">
                <a:solidFill>
                  <a:srgbClr val="333333"/>
                </a:solidFill>
                <a:latin typeface="Times New Roman" panose="02020603050405020304" pitchFamily="18" charset="0"/>
                <a:cs typeface="Times New Roman" panose="02020603050405020304" pitchFamily="18" charset="0"/>
              </a:rPr>
              <a:t> generic Html injections (Quick test)</a:t>
            </a:r>
            <a:r>
              <a:rPr lang="en-IN" sz="2200" b="1" i="0" dirty="0">
                <a:solidFill>
                  <a:srgbClr val="333333"/>
                </a:solidFill>
                <a:effectLst/>
                <a:latin typeface="Times New Roman" panose="02020603050405020304" pitchFamily="18" charset="0"/>
                <a:cs typeface="Times New Roman" panose="02020603050405020304" pitchFamily="18" charset="0"/>
              </a:rPr>
              <a:t> </a:t>
            </a:r>
            <a:br>
              <a:rPr lang="en-US" sz="1050" b="1" i="0" dirty="0">
                <a:solidFill>
                  <a:srgbClr val="333333"/>
                </a:solidFill>
                <a:effectLst/>
                <a:latin typeface="Helvetica Neue"/>
              </a:rPr>
            </a:br>
            <a:br>
              <a:rPr lang="en-IN" sz="2900" b="1" i="0" dirty="0">
                <a:solidFill>
                  <a:srgbClr val="333333"/>
                </a:solidFill>
                <a:effectLst/>
                <a:latin typeface="Times New Roman" panose="02020603050405020304" pitchFamily="18" charset="0"/>
                <a:cs typeface="Times New Roman" panose="02020603050405020304" pitchFamily="18" charset="0"/>
              </a:rPr>
            </a:br>
            <a:br>
              <a:rPr lang="en-IN" b="1" i="0" dirty="0">
                <a:solidFill>
                  <a:srgbClr val="333333"/>
                </a:solidFill>
                <a:effectLst/>
                <a:latin typeface="Helvetica Neue"/>
              </a:rPr>
            </a:br>
            <a:endParaRPr lang="en-IN" dirty="0"/>
          </a:p>
        </p:txBody>
      </p:sp>
      <p:graphicFrame>
        <p:nvGraphicFramePr>
          <p:cNvPr id="13" name="Table 13">
            <a:extLst>
              <a:ext uri="{FF2B5EF4-FFF2-40B4-BE49-F238E27FC236}">
                <a16:creationId xmlns:a16="http://schemas.microsoft.com/office/drawing/2014/main" id="{4C78F117-DAE5-46BE-9265-D7BC1B59DF40}"/>
              </a:ext>
            </a:extLst>
          </p:cNvPr>
          <p:cNvGraphicFramePr>
            <a:graphicFrameLocks noGrp="1"/>
          </p:cNvGraphicFramePr>
          <p:nvPr>
            <p:ph idx="1"/>
            <p:extLst>
              <p:ext uri="{D42A27DB-BD31-4B8C-83A1-F6EECF244321}">
                <p14:modId xmlns:p14="http://schemas.microsoft.com/office/powerpoint/2010/main" val="2653355513"/>
              </p:ext>
            </p:extLst>
          </p:nvPr>
        </p:nvGraphicFramePr>
        <p:xfrm>
          <a:off x="159385" y="361491"/>
          <a:ext cx="11483975" cy="1995629"/>
        </p:xfrm>
        <a:graphic>
          <a:graphicData uri="http://schemas.openxmlformats.org/drawingml/2006/table">
            <a:tbl>
              <a:tblPr firstRow="1" bandRow="1">
                <a:tableStyleId>{5C22544A-7EE6-4342-B048-85BDC9FD1C3A}</a:tableStyleId>
              </a:tblPr>
              <a:tblGrid>
                <a:gridCol w="11483975">
                  <a:extLst>
                    <a:ext uri="{9D8B030D-6E8A-4147-A177-3AD203B41FA5}">
                      <a16:colId xmlns:a16="http://schemas.microsoft.com/office/drawing/2014/main" val="3947224784"/>
                    </a:ext>
                  </a:extLst>
                </a:gridCol>
              </a:tblGrid>
              <a:tr h="307856">
                <a:tc>
                  <a:txBody>
                    <a:bodyPr/>
                    <a:lstStyle/>
                    <a:p>
                      <a:r>
                        <a:rPr lang="en-US" baseline="0" dirty="0">
                          <a:solidFill>
                            <a:schemeClr val="tx1"/>
                          </a:solidFill>
                        </a:rPr>
                        <a:t>Observation</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502378585"/>
                  </a:ext>
                </a:extLst>
              </a:tr>
              <a:tr h="1629869">
                <a:tc>
                  <a:txBody>
                    <a:bodyPr/>
                    <a:lstStyle/>
                    <a:p>
                      <a:pPr marL="0" indent="0">
                        <a:buFontTx/>
                        <a:buNone/>
                      </a:pPr>
                      <a:r>
                        <a:rPr lang="en-US" sz="1800" b="0" i="0" kern="1200" dirty="0">
                          <a:solidFill>
                            <a:schemeClr val="dk1"/>
                          </a:solidFill>
                          <a:effectLst/>
                          <a:latin typeface="+mn-lt"/>
                          <a:ea typeface="+mn-ea"/>
                          <a:cs typeface="+mn-cs"/>
                        </a:rPr>
                        <a:t>The remote web server hosts CGI scripts that fail to adequately sanitize request strings with malicious JavaScript. By leveraging this issue, an attacker may be able to cause arbitrary HTML to be executed in a user's browser within the security context of the affected site.</a:t>
                      </a:r>
                      <a:br>
                        <a:rPr lang="en-US" dirty="0"/>
                      </a:b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32791383"/>
                  </a:ext>
                </a:extLst>
              </a:tr>
            </a:tbl>
          </a:graphicData>
        </a:graphic>
      </p:graphicFrame>
      <p:graphicFrame>
        <p:nvGraphicFramePr>
          <p:cNvPr id="14" name="Table 14">
            <a:extLst>
              <a:ext uri="{FF2B5EF4-FFF2-40B4-BE49-F238E27FC236}">
                <a16:creationId xmlns:a16="http://schemas.microsoft.com/office/drawing/2014/main" id="{4D9E4A05-4281-4347-8BE5-66B121F8E13F}"/>
              </a:ext>
            </a:extLst>
          </p:cNvPr>
          <p:cNvGraphicFramePr>
            <a:graphicFrameLocks noGrp="1"/>
          </p:cNvGraphicFramePr>
          <p:nvPr>
            <p:extLst>
              <p:ext uri="{D42A27DB-BD31-4B8C-83A1-F6EECF244321}">
                <p14:modId xmlns:p14="http://schemas.microsoft.com/office/powerpoint/2010/main" val="1487722299"/>
              </p:ext>
            </p:extLst>
          </p:nvPr>
        </p:nvGraphicFramePr>
        <p:xfrm>
          <a:off x="159385" y="2357120"/>
          <a:ext cx="11483975" cy="365760"/>
        </p:xfrm>
        <a:graphic>
          <a:graphicData uri="http://schemas.openxmlformats.org/drawingml/2006/table">
            <a:tbl>
              <a:tblPr firstRow="1" bandRow="1">
                <a:tableStyleId>{5C22544A-7EE6-4342-B048-85BDC9FD1C3A}</a:tableStyleId>
              </a:tblPr>
              <a:tblGrid>
                <a:gridCol w="2141024">
                  <a:extLst>
                    <a:ext uri="{9D8B030D-6E8A-4147-A177-3AD203B41FA5}">
                      <a16:colId xmlns:a16="http://schemas.microsoft.com/office/drawing/2014/main" val="3092710654"/>
                    </a:ext>
                  </a:extLst>
                </a:gridCol>
                <a:gridCol w="534138">
                  <a:extLst>
                    <a:ext uri="{9D8B030D-6E8A-4147-A177-3AD203B41FA5}">
                      <a16:colId xmlns:a16="http://schemas.microsoft.com/office/drawing/2014/main" val="1324316881"/>
                    </a:ext>
                  </a:extLst>
                </a:gridCol>
                <a:gridCol w="1784508">
                  <a:extLst>
                    <a:ext uri="{9D8B030D-6E8A-4147-A177-3AD203B41FA5}">
                      <a16:colId xmlns:a16="http://schemas.microsoft.com/office/drawing/2014/main" val="2565159919"/>
                    </a:ext>
                  </a:extLst>
                </a:gridCol>
                <a:gridCol w="606975">
                  <a:extLst>
                    <a:ext uri="{9D8B030D-6E8A-4147-A177-3AD203B41FA5}">
                      <a16:colId xmlns:a16="http://schemas.microsoft.com/office/drawing/2014/main" val="3631140609"/>
                    </a:ext>
                  </a:extLst>
                </a:gridCol>
                <a:gridCol w="1893763">
                  <a:extLst>
                    <a:ext uri="{9D8B030D-6E8A-4147-A177-3AD203B41FA5}">
                      <a16:colId xmlns:a16="http://schemas.microsoft.com/office/drawing/2014/main" val="1770981290"/>
                    </a:ext>
                  </a:extLst>
                </a:gridCol>
                <a:gridCol w="546278">
                  <a:extLst>
                    <a:ext uri="{9D8B030D-6E8A-4147-A177-3AD203B41FA5}">
                      <a16:colId xmlns:a16="http://schemas.microsoft.com/office/drawing/2014/main" val="2050343036"/>
                    </a:ext>
                  </a:extLst>
                </a:gridCol>
                <a:gridCol w="1711671">
                  <a:extLst>
                    <a:ext uri="{9D8B030D-6E8A-4147-A177-3AD203B41FA5}">
                      <a16:colId xmlns:a16="http://schemas.microsoft.com/office/drawing/2014/main" val="2067942846"/>
                    </a:ext>
                  </a:extLst>
                </a:gridCol>
                <a:gridCol w="521999">
                  <a:extLst>
                    <a:ext uri="{9D8B030D-6E8A-4147-A177-3AD203B41FA5}">
                      <a16:colId xmlns:a16="http://schemas.microsoft.com/office/drawing/2014/main" val="1742857350"/>
                    </a:ext>
                  </a:extLst>
                </a:gridCol>
                <a:gridCol w="1743619">
                  <a:extLst>
                    <a:ext uri="{9D8B030D-6E8A-4147-A177-3AD203B41FA5}">
                      <a16:colId xmlns:a16="http://schemas.microsoft.com/office/drawing/2014/main" val="2980253927"/>
                    </a:ext>
                  </a:extLst>
                </a:gridCol>
              </a:tblGrid>
              <a:tr h="0">
                <a:tc>
                  <a:txBody>
                    <a:bodyPr/>
                    <a:lstStyle/>
                    <a:p>
                      <a:r>
                        <a:rPr lang="en-US" baseline="0" dirty="0">
                          <a:solidFill>
                            <a:schemeClr val="tx1"/>
                          </a:solidFill>
                        </a:rPr>
                        <a:t>Risk</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Critical</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High</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US" baseline="0" dirty="0">
                          <a:solidFill>
                            <a:schemeClr val="tx1"/>
                          </a:solidFill>
                        </a:rPr>
                        <a:t>Medium</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Low</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4185177"/>
                  </a:ext>
                </a:extLst>
              </a:tr>
            </a:tbl>
          </a:graphicData>
        </a:graphic>
      </p:graphicFrame>
      <p:graphicFrame>
        <p:nvGraphicFramePr>
          <p:cNvPr id="15" name="Table 15">
            <a:extLst>
              <a:ext uri="{FF2B5EF4-FFF2-40B4-BE49-F238E27FC236}">
                <a16:creationId xmlns:a16="http://schemas.microsoft.com/office/drawing/2014/main" id="{DBDB0BDA-7716-4C60-A1AD-FCEFA443DDDE}"/>
              </a:ext>
            </a:extLst>
          </p:cNvPr>
          <p:cNvGraphicFramePr>
            <a:graphicFrameLocks noGrp="1"/>
          </p:cNvGraphicFramePr>
          <p:nvPr>
            <p:extLst>
              <p:ext uri="{D42A27DB-BD31-4B8C-83A1-F6EECF244321}">
                <p14:modId xmlns:p14="http://schemas.microsoft.com/office/powerpoint/2010/main" val="2401800287"/>
              </p:ext>
            </p:extLst>
          </p:nvPr>
        </p:nvGraphicFramePr>
        <p:xfrm>
          <a:off x="159385" y="2694020"/>
          <a:ext cx="11483976" cy="3108960"/>
        </p:xfrm>
        <a:graphic>
          <a:graphicData uri="http://schemas.openxmlformats.org/drawingml/2006/table">
            <a:tbl>
              <a:tblPr firstRow="1" bandRow="1">
                <a:tableStyleId>{5C22544A-7EE6-4342-B048-85BDC9FD1C3A}</a:tableStyleId>
              </a:tblPr>
              <a:tblGrid>
                <a:gridCol w="11483976">
                  <a:extLst>
                    <a:ext uri="{9D8B030D-6E8A-4147-A177-3AD203B41FA5}">
                      <a16:colId xmlns:a16="http://schemas.microsoft.com/office/drawing/2014/main" val="3496989527"/>
                    </a:ext>
                  </a:extLst>
                </a:gridCol>
              </a:tblGrid>
              <a:tr h="1430940">
                <a:tc>
                  <a:txBody>
                    <a:bodyPr/>
                    <a:lstStyle/>
                    <a:p>
                      <a:r>
                        <a:rPr lang="en-US" sz="1800" b="0" i="0" kern="1200" baseline="0" dirty="0">
                          <a:solidFill>
                            <a:schemeClr val="tx1"/>
                          </a:solidFill>
                          <a:effectLst/>
                          <a:latin typeface="+mn-lt"/>
                          <a:ea typeface="+mn-ea"/>
                          <a:cs typeface="+mn-cs"/>
                        </a:rPr>
                        <a:t>The remote web server may be vulnerable to IFRAME injections or cross-site scripting attacks :</a:t>
                      </a:r>
                      <a:br>
                        <a:rPr lang="en-US" baseline="0" dirty="0">
                          <a:solidFill>
                            <a:schemeClr val="tx1"/>
                          </a:solidFill>
                        </a:rPr>
                      </a:br>
                      <a:r>
                        <a:rPr lang="en-US" sz="1800" b="0" i="0" kern="1200" baseline="0" dirty="0">
                          <a:solidFill>
                            <a:schemeClr val="tx1"/>
                          </a:solidFill>
                          <a:effectLst/>
                          <a:latin typeface="+mn-lt"/>
                          <a:ea typeface="+mn-ea"/>
                          <a:cs typeface="+mn-cs"/>
                        </a:rPr>
                        <a:t>- IFRAME injections allow 'virtual defacement' that might scare or anger gullible users. Such injections are sometimes implemented for 'phishing' attacks.</a:t>
                      </a:r>
                      <a:br>
                        <a:rPr lang="en-US" baseline="0" dirty="0">
                          <a:solidFill>
                            <a:schemeClr val="tx1"/>
                          </a:solidFill>
                        </a:rPr>
                      </a:br>
                      <a:r>
                        <a:rPr lang="en-US" sz="1800" b="0" i="0" kern="1200" baseline="0" dirty="0">
                          <a:solidFill>
                            <a:schemeClr val="tx1"/>
                          </a:solidFill>
                          <a:effectLst/>
                          <a:latin typeface="+mn-lt"/>
                          <a:ea typeface="+mn-ea"/>
                          <a:cs typeface="+mn-cs"/>
                        </a:rPr>
                        <a:t>- XSS are extensively tested by four other scripts.</a:t>
                      </a:r>
                      <a:br>
                        <a:rPr lang="en-US" baseline="0" dirty="0">
                          <a:solidFill>
                            <a:schemeClr val="tx1"/>
                          </a:solidFill>
                        </a:rPr>
                      </a:br>
                      <a:r>
                        <a:rPr lang="en-US" sz="1800" b="0" i="0" kern="1200" baseline="0" dirty="0">
                          <a:solidFill>
                            <a:schemeClr val="tx1"/>
                          </a:solidFill>
                          <a:effectLst/>
                          <a:latin typeface="+mn-lt"/>
                          <a:ea typeface="+mn-ea"/>
                          <a:cs typeface="+mn-cs"/>
                        </a:rPr>
                        <a:t>- Some applications (e.g. web forums) authorize a subset of HTML without any ill effect. In this case, ignore this warning</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53857337"/>
                  </a:ext>
                </a:extLst>
              </a:tr>
              <a:tr h="329729">
                <a:tc>
                  <a:txBody>
                    <a:bodyPr/>
                    <a:lstStyle/>
                    <a:p>
                      <a:r>
                        <a:rPr lang="en-US" dirty="0"/>
                        <a:t>Recommendations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5445207"/>
                  </a:ext>
                </a:extLst>
              </a:tr>
              <a:tr h="1005840">
                <a:tc>
                  <a:txBody>
                    <a:bodyPr/>
                    <a:lstStyle/>
                    <a:p>
                      <a:r>
                        <a:rPr lang="en-US" sz="1800" b="0" i="0" kern="1200" dirty="0">
                          <a:solidFill>
                            <a:schemeClr val="dk1"/>
                          </a:solidFill>
                          <a:effectLst/>
                          <a:latin typeface="+mn-lt"/>
                          <a:ea typeface="+mn-ea"/>
                          <a:cs typeface="+mn-cs"/>
                        </a:rPr>
                        <a:t>Either restrict access to the vulnerable application or contact the vendor for an update.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4146311"/>
                  </a:ext>
                </a:extLst>
              </a:tr>
            </a:tbl>
          </a:graphicData>
        </a:graphic>
      </p:graphicFrame>
    </p:spTree>
    <p:extLst>
      <p:ext uri="{BB962C8B-B14F-4D97-AF65-F5344CB8AC3E}">
        <p14:creationId xmlns:p14="http://schemas.microsoft.com/office/powerpoint/2010/main" val="2167006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5BC6D-7A83-4FA2-AE26-79B35BE171CD}"/>
              </a:ext>
            </a:extLst>
          </p:cNvPr>
          <p:cNvSpPr>
            <a:spLocks noGrp="1"/>
          </p:cNvSpPr>
          <p:nvPr>
            <p:ph type="title"/>
          </p:nvPr>
        </p:nvSpPr>
        <p:spPr>
          <a:xfrm>
            <a:off x="1429407" y="2885440"/>
            <a:ext cx="9676173" cy="1609344"/>
          </a:xfrm>
        </p:spPr>
        <p:txBody>
          <a:bodyPr/>
          <a:lstStyle/>
          <a:p>
            <a:pPr algn="ctr"/>
            <a:r>
              <a:rPr lang="en-US" dirty="0">
                <a:solidFill>
                  <a:schemeClr val="bg1"/>
                </a:solidFill>
              </a:rPr>
              <a:t>Brief Summary of the assessment</a:t>
            </a:r>
            <a:endParaRPr lang="en-IN" dirty="0">
              <a:solidFill>
                <a:schemeClr val="bg1"/>
              </a:solidFill>
            </a:endParaRPr>
          </a:p>
        </p:txBody>
      </p:sp>
      <p:sp>
        <p:nvSpPr>
          <p:cNvPr id="3" name="Content Placeholder 2">
            <a:extLst>
              <a:ext uri="{FF2B5EF4-FFF2-40B4-BE49-F238E27FC236}">
                <a16:creationId xmlns:a16="http://schemas.microsoft.com/office/drawing/2014/main" id="{69F42693-5EBA-4A45-8D0C-8DCDC6910BB5}"/>
              </a:ext>
            </a:extLst>
          </p:cNvPr>
          <p:cNvSpPr>
            <a:spLocks noGrp="1"/>
          </p:cNvSpPr>
          <p:nvPr>
            <p:ph idx="1"/>
          </p:nvPr>
        </p:nvSpPr>
        <p:spPr>
          <a:xfrm>
            <a:off x="1605455" y="4256689"/>
            <a:ext cx="8981090" cy="1030014"/>
          </a:xfrm>
        </p:spPr>
        <p:txBody>
          <a:bodyPr>
            <a:normAutofit/>
          </a:bodyPr>
          <a:lstStyle/>
          <a:p>
            <a:pPr marL="0" indent="0" algn="ctr">
              <a:buNone/>
            </a:pPr>
            <a:r>
              <a:rPr lang="en-US" sz="2800" b="1" dirty="0">
                <a:solidFill>
                  <a:schemeClr val="bg1"/>
                </a:solidFill>
              </a:rPr>
              <a:t>An Overview of  Website Security testing  </a:t>
            </a:r>
            <a:endParaRPr lang="en-IN" sz="2800" b="1" dirty="0">
              <a:solidFill>
                <a:schemeClr val="bg1"/>
              </a:solidFill>
            </a:endParaRPr>
          </a:p>
        </p:txBody>
      </p:sp>
    </p:spTree>
    <p:extLst>
      <p:ext uri="{BB962C8B-B14F-4D97-AF65-F5344CB8AC3E}">
        <p14:creationId xmlns:p14="http://schemas.microsoft.com/office/powerpoint/2010/main" val="22308235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0DC55-3B6D-434A-895A-82E3190A1274}"/>
              </a:ext>
            </a:extLst>
          </p:cNvPr>
          <p:cNvSpPr>
            <a:spLocks noGrp="1"/>
          </p:cNvSpPr>
          <p:nvPr>
            <p:ph type="title"/>
          </p:nvPr>
        </p:nvSpPr>
        <p:spPr>
          <a:xfrm>
            <a:off x="0" y="0"/>
            <a:ext cx="10058400" cy="1097280"/>
          </a:xfrm>
        </p:spPr>
        <p:txBody>
          <a:bodyPr/>
          <a:lstStyle/>
          <a:p>
            <a:r>
              <a:rPr lang="en-US" dirty="0"/>
              <a:t>Proof of vulnerability detection</a:t>
            </a:r>
            <a:endParaRPr lang="en-IN" dirty="0"/>
          </a:p>
        </p:txBody>
      </p:sp>
      <p:pic>
        <p:nvPicPr>
          <p:cNvPr id="5" name="Content Placeholder 4">
            <a:extLst>
              <a:ext uri="{FF2B5EF4-FFF2-40B4-BE49-F238E27FC236}">
                <a16:creationId xmlns:a16="http://schemas.microsoft.com/office/drawing/2014/main" id="{470E2481-FC7F-4DE2-B9DD-F096F4076646}"/>
              </a:ext>
            </a:extLst>
          </p:cNvPr>
          <p:cNvPicPr>
            <a:picLocks noGrp="1" noChangeAspect="1"/>
          </p:cNvPicPr>
          <p:nvPr>
            <p:ph idx="1"/>
          </p:nvPr>
        </p:nvPicPr>
        <p:blipFill>
          <a:blip r:embed="rId2"/>
          <a:stretch>
            <a:fillRect/>
          </a:stretch>
        </p:blipFill>
        <p:spPr>
          <a:xfrm>
            <a:off x="1757680" y="1097280"/>
            <a:ext cx="7609840" cy="4465320"/>
          </a:xfrm>
          <a:ln w="12700">
            <a:solidFill>
              <a:schemeClr val="tx1"/>
            </a:solidFill>
          </a:ln>
        </p:spPr>
      </p:pic>
      <p:pic>
        <p:nvPicPr>
          <p:cNvPr id="7" name="Picture 6">
            <a:extLst>
              <a:ext uri="{FF2B5EF4-FFF2-40B4-BE49-F238E27FC236}">
                <a16:creationId xmlns:a16="http://schemas.microsoft.com/office/drawing/2014/main" id="{3482E848-8325-4D6A-9193-7E5D93A49C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680" y="5562600"/>
            <a:ext cx="7609840" cy="666784"/>
          </a:xfrm>
          <a:prstGeom prst="rect">
            <a:avLst/>
          </a:prstGeom>
          <a:ln w="12700">
            <a:solidFill>
              <a:schemeClr val="tx1"/>
            </a:solidFill>
          </a:ln>
        </p:spPr>
      </p:pic>
    </p:spTree>
    <p:extLst>
      <p:ext uri="{BB962C8B-B14F-4D97-AF65-F5344CB8AC3E}">
        <p14:creationId xmlns:p14="http://schemas.microsoft.com/office/powerpoint/2010/main" val="188052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4126D-AEF0-4CAA-8C05-1292EA7E7330}"/>
              </a:ext>
            </a:extLst>
          </p:cNvPr>
          <p:cNvSpPr>
            <a:spLocks noGrp="1"/>
          </p:cNvSpPr>
          <p:nvPr>
            <p:ph type="title"/>
          </p:nvPr>
        </p:nvSpPr>
        <p:spPr>
          <a:xfrm>
            <a:off x="74428" y="1"/>
            <a:ext cx="7793665" cy="365760"/>
          </a:xfrm>
        </p:spPr>
        <p:txBody>
          <a:bodyPr>
            <a:normAutofit fontScale="90000"/>
          </a:bodyPr>
          <a:lstStyle/>
          <a:p>
            <a:br>
              <a:rPr lang="en-IN" b="1" i="0" dirty="0">
                <a:solidFill>
                  <a:srgbClr val="333333"/>
                </a:solidFill>
                <a:effectLst/>
                <a:latin typeface="Helvetica Neue"/>
              </a:rPr>
            </a:br>
            <a:br>
              <a:rPr lang="en-IN" b="1" i="0" dirty="0">
                <a:solidFill>
                  <a:srgbClr val="333333"/>
                </a:solidFill>
                <a:effectLst/>
                <a:latin typeface="Helvetica Neue"/>
              </a:rPr>
            </a:br>
            <a:br>
              <a:rPr lang="en-IN" sz="2200" b="1" i="0" dirty="0">
                <a:solidFill>
                  <a:srgbClr val="333333"/>
                </a:solidFill>
                <a:effectLst/>
                <a:latin typeface="Times New Roman" panose="02020603050405020304" pitchFamily="18" charset="0"/>
                <a:cs typeface="Times New Roman" panose="02020603050405020304" pitchFamily="18" charset="0"/>
              </a:rPr>
            </a:br>
            <a:r>
              <a:rPr lang="en-IN" sz="2200" b="1" dirty="0">
                <a:solidFill>
                  <a:srgbClr val="333333"/>
                </a:solidFill>
                <a:latin typeface="Times New Roman" panose="02020603050405020304" pitchFamily="18" charset="0"/>
                <a:cs typeface="Times New Roman" panose="02020603050405020304" pitchFamily="18" charset="0"/>
              </a:rPr>
              <a:t>26) </a:t>
            </a:r>
            <a:r>
              <a:rPr lang="en-IN" sz="2200" b="1" dirty="0" err="1">
                <a:solidFill>
                  <a:srgbClr val="333333"/>
                </a:solidFill>
                <a:latin typeface="Times New Roman" panose="02020603050405020304" pitchFamily="18" charset="0"/>
                <a:cs typeface="Times New Roman" panose="02020603050405020304" pitchFamily="18" charset="0"/>
              </a:rPr>
              <a:t>Cgi</a:t>
            </a:r>
            <a:r>
              <a:rPr lang="en-IN" sz="2200" b="1" dirty="0">
                <a:solidFill>
                  <a:srgbClr val="333333"/>
                </a:solidFill>
                <a:latin typeface="Times New Roman" panose="02020603050405020304" pitchFamily="18" charset="0"/>
                <a:cs typeface="Times New Roman" panose="02020603050405020304" pitchFamily="18" charset="0"/>
              </a:rPr>
              <a:t> generic </a:t>
            </a:r>
            <a:r>
              <a:rPr lang="en-IN" sz="2200" b="1" dirty="0" err="1">
                <a:solidFill>
                  <a:srgbClr val="333333"/>
                </a:solidFill>
                <a:latin typeface="Times New Roman" panose="02020603050405020304" pitchFamily="18" charset="0"/>
                <a:cs typeface="Times New Roman" panose="02020603050405020304" pitchFamily="18" charset="0"/>
              </a:rPr>
              <a:t>xss</a:t>
            </a:r>
            <a:r>
              <a:rPr lang="en-IN" sz="2200" b="1" dirty="0">
                <a:solidFill>
                  <a:srgbClr val="333333"/>
                </a:solidFill>
                <a:latin typeface="Times New Roman" panose="02020603050405020304" pitchFamily="18" charset="0"/>
                <a:cs typeface="Times New Roman" panose="02020603050405020304" pitchFamily="18" charset="0"/>
              </a:rPr>
              <a:t> (Quick test)</a:t>
            </a:r>
            <a:r>
              <a:rPr lang="en-IN" sz="2200" b="1" i="0" dirty="0">
                <a:solidFill>
                  <a:srgbClr val="333333"/>
                </a:solidFill>
                <a:effectLst/>
                <a:latin typeface="Times New Roman" panose="02020603050405020304" pitchFamily="18" charset="0"/>
                <a:cs typeface="Times New Roman" panose="02020603050405020304" pitchFamily="18" charset="0"/>
              </a:rPr>
              <a:t> </a:t>
            </a:r>
            <a:br>
              <a:rPr lang="en-US" sz="1050" b="1" i="0" dirty="0">
                <a:solidFill>
                  <a:srgbClr val="333333"/>
                </a:solidFill>
                <a:effectLst/>
                <a:latin typeface="Helvetica Neue"/>
              </a:rPr>
            </a:br>
            <a:br>
              <a:rPr lang="en-IN" sz="2900" b="1" i="0" dirty="0">
                <a:solidFill>
                  <a:srgbClr val="333333"/>
                </a:solidFill>
                <a:effectLst/>
                <a:latin typeface="Times New Roman" panose="02020603050405020304" pitchFamily="18" charset="0"/>
                <a:cs typeface="Times New Roman" panose="02020603050405020304" pitchFamily="18" charset="0"/>
              </a:rPr>
            </a:br>
            <a:br>
              <a:rPr lang="en-IN" b="1" i="0" dirty="0">
                <a:solidFill>
                  <a:srgbClr val="333333"/>
                </a:solidFill>
                <a:effectLst/>
                <a:latin typeface="Helvetica Neue"/>
              </a:rPr>
            </a:br>
            <a:endParaRPr lang="en-IN" dirty="0"/>
          </a:p>
        </p:txBody>
      </p:sp>
      <p:graphicFrame>
        <p:nvGraphicFramePr>
          <p:cNvPr id="13" name="Table 13">
            <a:extLst>
              <a:ext uri="{FF2B5EF4-FFF2-40B4-BE49-F238E27FC236}">
                <a16:creationId xmlns:a16="http://schemas.microsoft.com/office/drawing/2014/main" id="{4C78F117-DAE5-46BE-9265-D7BC1B59DF40}"/>
              </a:ext>
            </a:extLst>
          </p:cNvPr>
          <p:cNvGraphicFramePr>
            <a:graphicFrameLocks noGrp="1"/>
          </p:cNvGraphicFramePr>
          <p:nvPr>
            <p:ph idx="1"/>
            <p:extLst>
              <p:ext uri="{D42A27DB-BD31-4B8C-83A1-F6EECF244321}">
                <p14:modId xmlns:p14="http://schemas.microsoft.com/office/powerpoint/2010/main" val="1315520672"/>
              </p:ext>
            </p:extLst>
          </p:nvPr>
        </p:nvGraphicFramePr>
        <p:xfrm>
          <a:off x="159385" y="361491"/>
          <a:ext cx="11605895" cy="1995629"/>
        </p:xfrm>
        <a:graphic>
          <a:graphicData uri="http://schemas.openxmlformats.org/drawingml/2006/table">
            <a:tbl>
              <a:tblPr firstRow="1" bandRow="1">
                <a:tableStyleId>{5C22544A-7EE6-4342-B048-85BDC9FD1C3A}</a:tableStyleId>
              </a:tblPr>
              <a:tblGrid>
                <a:gridCol w="11605895">
                  <a:extLst>
                    <a:ext uri="{9D8B030D-6E8A-4147-A177-3AD203B41FA5}">
                      <a16:colId xmlns:a16="http://schemas.microsoft.com/office/drawing/2014/main" val="3947224784"/>
                    </a:ext>
                  </a:extLst>
                </a:gridCol>
              </a:tblGrid>
              <a:tr h="307856">
                <a:tc>
                  <a:txBody>
                    <a:bodyPr/>
                    <a:lstStyle/>
                    <a:p>
                      <a:r>
                        <a:rPr lang="en-US" baseline="0" dirty="0">
                          <a:solidFill>
                            <a:schemeClr val="tx1"/>
                          </a:solidFill>
                        </a:rPr>
                        <a:t>Observation</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502378585"/>
                  </a:ext>
                </a:extLst>
              </a:tr>
              <a:tr h="1629869">
                <a:tc>
                  <a:txBody>
                    <a:bodyPr/>
                    <a:lstStyle/>
                    <a:p>
                      <a:pPr marL="0" indent="0">
                        <a:buFontTx/>
                        <a:buNone/>
                      </a:pPr>
                      <a:r>
                        <a:rPr lang="en-US" sz="1800" b="0" i="0" kern="1200" dirty="0">
                          <a:solidFill>
                            <a:schemeClr val="dk1"/>
                          </a:solidFill>
                          <a:effectLst/>
                          <a:latin typeface="+mn-lt"/>
                          <a:ea typeface="+mn-ea"/>
                          <a:cs typeface="+mn-cs"/>
                        </a:rPr>
                        <a:t>The remote web server hosts CGI scripts that fail to adequately sanitize request strings with malicious JavaScript</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32791383"/>
                  </a:ext>
                </a:extLst>
              </a:tr>
            </a:tbl>
          </a:graphicData>
        </a:graphic>
      </p:graphicFrame>
      <p:graphicFrame>
        <p:nvGraphicFramePr>
          <p:cNvPr id="14" name="Table 14">
            <a:extLst>
              <a:ext uri="{FF2B5EF4-FFF2-40B4-BE49-F238E27FC236}">
                <a16:creationId xmlns:a16="http://schemas.microsoft.com/office/drawing/2014/main" id="{4D9E4A05-4281-4347-8BE5-66B121F8E13F}"/>
              </a:ext>
            </a:extLst>
          </p:cNvPr>
          <p:cNvGraphicFramePr>
            <a:graphicFrameLocks noGrp="1"/>
          </p:cNvGraphicFramePr>
          <p:nvPr>
            <p:extLst>
              <p:ext uri="{D42A27DB-BD31-4B8C-83A1-F6EECF244321}">
                <p14:modId xmlns:p14="http://schemas.microsoft.com/office/powerpoint/2010/main" val="912152777"/>
              </p:ext>
            </p:extLst>
          </p:nvPr>
        </p:nvGraphicFramePr>
        <p:xfrm>
          <a:off x="159384" y="2357120"/>
          <a:ext cx="11592559" cy="365760"/>
        </p:xfrm>
        <a:graphic>
          <a:graphicData uri="http://schemas.openxmlformats.org/drawingml/2006/table">
            <a:tbl>
              <a:tblPr firstRow="1" bandRow="1">
                <a:tableStyleId>{5C22544A-7EE6-4342-B048-85BDC9FD1C3A}</a:tableStyleId>
              </a:tblPr>
              <a:tblGrid>
                <a:gridCol w="2161268">
                  <a:extLst>
                    <a:ext uri="{9D8B030D-6E8A-4147-A177-3AD203B41FA5}">
                      <a16:colId xmlns:a16="http://schemas.microsoft.com/office/drawing/2014/main" val="3092710654"/>
                    </a:ext>
                  </a:extLst>
                </a:gridCol>
                <a:gridCol w="539188">
                  <a:extLst>
                    <a:ext uri="{9D8B030D-6E8A-4147-A177-3AD203B41FA5}">
                      <a16:colId xmlns:a16="http://schemas.microsoft.com/office/drawing/2014/main" val="1324316881"/>
                    </a:ext>
                  </a:extLst>
                </a:gridCol>
                <a:gridCol w="1801381">
                  <a:extLst>
                    <a:ext uri="{9D8B030D-6E8A-4147-A177-3AD203B41FA5}">
                      <a16:colId xmlns:a16="http://schemas.microsoft.com/office/drawing/2014/main" val="2565159919"/>
                    </a:ext>
                  </a:extLst>
                </a:gridCol>
                <a:gridCol w="612715">
                  <a:extLst>
                    <a:ext uri="{9D8B030D-6E8A-4147-A177-3AD203B41FA5}">
                      <a16:colId xmlns:a16="http://schemas.microsoft.com/office/drawing/2014/main" val="3631140609"/>
                    </a:ext>
                  </a:extLst>
                </a:gridCol>
                <a:gridCol w="1911669">
                  <a:extLst>
                    <a:ext uri="{9D8B030D-6E8A-4147-A177-3AD203B41FA5}">
                      <a16:colId xmlns:a16="http://schemas.microsoft.com/office/drawing/2014/main" val="1770981290"/>
                    </a:ext>
                  </a:extLst>
                </a:gridCol>
                <a:gridCol w="551443">
                  <a:extLst>
                    <a:ext uri="{9D8B030D-6E8A-4147-A177-3AD203B41FA5}">
                      <a16:colId xmlns:a16="http://schemas.microsoft.com/office/drawing/2014/main" val="2050343036"/>
                    </a:ext>
                  </a:extLst>
                </a:gridCol>
                <a:gridCol w="1727855">
                  <a:extLst>
                    <a:ext uri="{9D8B030D-6E8A-4147-A177-3AD203B41FA5}">
                      <a16:colId xmlns:a16="http://schemas.microsoft.com/office/drawing/2014/main" val="2067942846"/>
                    </a:ext>
                  </a:extLst>
                </a:gridCol>
                <a:gridCol w="526935">
                  <a:extLst>
                    <a:ext uri="{9D8B030D-6E8A-4147-A177-3AD203B41FA5}">
                      <a16:colId xmlns:a16="http://schemas.microsoft.com/office/drawing/2014/main" val="1742857350"/>
                    </a:ext>
                  </a:extLst>
                </a:gridCol>
                <a:gridCol w="1760105">
                  <a:extLst>
                    <a:ext uri="{9D8B030D-6E8A-4147-A177-3AD203B41FA5}">
                      <a16:colId xmlns:a16="http://schemas.microsoft.com/office/drawing/2014/main" val="2980253927"/>
                    </a:ext>
                  </a:extLst>
                </a:gridCol>
              </a:tblGrid>
              <a:tr h="0">
                <a:tc>
                  <a:txBody>
                    <a:bodyPr/>
                    <a:lstStyle/>
                    <a:p>
                      <a:r>
                        <a:rPr lang="en-US" baseline="0" dirty="0">
                          <a:solidFill>
                            <a:schemeClr val="tx1"/>
                          </a:solidFill>
                        </a:rPr>
                        <a:t>Risk</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Critical</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High</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US" baseline="0" dirty="0">
                          <a:solidFill>
                            <a:schemeClr val="tx1"/>
                          </a:solidFill>
                        </a:rPr>
                        <a:t>Medium</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Low</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4185177"/>
                  </a:ext>
                </a:extLst>
              </a:tr>
            </a:tbl>
          </a:graphicData>
        </a:graphic>
      </p:graphicFrame>
      <p:graphicFrame>
        <p:nvGraphicFramePr>
          <p:cNvPr id="15" name="Table 15">
            <a:extLst>
              <a:ext uri="{FF2B5EF4-FFF2-40B4-BE49-F238E27FC236}">
                <a16:creationId xmlns:a16="http://schemas.microsoft.com/office/drawing/2014/main" id="{DBDB0BDA-7716-4C60-A1AD-FCEFA443DDDE}"/>
              </a:ext>
            </a:extLst>
          </p:cNvPr>
          <p:cNvGraphicFramePr>
            <a:graphicFrameLocks noGrp="1"/>
          </p:cNvGraphicFramePr>
          <p:nvPr>
            <p:extLst>
              <p:ext uri="{D42A27DB-BD31-4B8C-83A1-F6EECF244321}">
                <p14:modId xmlns:p14="http://schemas.microsoft.com/office/powerpoint/2010/main" val="500972423"/>
              </p:ext>
            </p:extLst>
          </p:nvPr>
        </p:nvGraphicFramePr>
        <p:xfrm>
          <a:off x="172720" y="2694020"/>
          <a:ext cx="11592560" cy="3483260"/>
        </p:xfrm>
        <a:graphic>
          <a:graphicData uri="http://schemas.openxmlformats.org/drawingml/2006/table">
            <a:tbl>
              <a:tblPr firstRow="1" bandRow="1">
                <a:tableStyleId>{5C22544A-7EE6-4342-B048-85BDC9FD1C3A}</a:tableStyleId>
              </a:tblPr>
              <a:tblGrid>
                <a:gridCol w="11592560">
                  <a:extLst>
                    <a:ext uri="{9D8B030D-6E8A-4147-A177-3AD203B41FA5}">
                      <a16:colId xmlns:a16="http://schemas.microsoft.com/office/drawing/2014/main" val="3496989527"/>
                    </a:ext>
                  </a:extLst>
                </a:gridCol>
              </a:tblGrid>
              <a:tr h="1430940">
                <a:tc>
                  <a:txBody>
                    <a:bodyPr/>
                    <a:lstStyle/>
                    <a:p>
                      <a:pPr marL="0" indent="0">
                        <a:buFontTx/>
                        <a:buNone/>
                      </a:pPr>
                      <a:r>
                        <a:rPr lang="en-US" sz="1800" b="0" i="0" kern="1200" dirty="0">
                          <a:solidFill>
                            <a:schemeClr val="dk1"/>
                          </a:solidFill>
                          <a:effectLst/>
                          <a:latin typeface="+mn-lt"/>
                          <a:ea typeface="+mn-ea"/>
                          <a:cs typeface="+mn-cs"/>
                        </a:rPr>
                        <a:t>By leveraging this issue, an attacker may be able to cause arbitrary HTML and script code to be executed in a user's browser within the security context of the affected site.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 </a:t>
                      </a:r>
                      <a:r>
                        <a:rPr lang="en-US" sz="1800" b="0" i="0" kern="1200" baseline="0" dirty="0">
                          <a:solidFill>
                            <a:schemeClr val="tx1"/>
                          </a:solidFill>
                          <a:effectLst/>
                          <a:latin typeface="+mn-lt"/>
                          <a:ea typeface="+mn-ea"/>
                          <a:cs typeface="+mn-cs"/>
                        </a:rPr>
                        <a:t>These XSS are likely to be 'non persistent' or 'reflected'.</a:t>
                      </a:r>
                      <a:endParaRPr lang="en-IN" baseline="0" dirty="0">
                        <a:solidFill>
                          <a:schemeClr val="tx1"/>
                        </a:solidFill>
                      </a:endParaRPr>
                    </a:p>
                    <a:p>
                      <a:pPr marL="0" indent="0">
                        <a:buFontTx/>
                        <a:buNone/>
                      </a:pPr>
                      <a:endParaRPr lang="en-US" sz="1800" b="0" i="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53857337"/>
                  </a:ext>
                </a:extLst>
              </a:tr>
              <a:tr h="329729">
                <a:tc>
                  <a:txBody>
                    <a:bodyPr/>
                    <a:lstStyle/>
                    <a:p>
                      <a:r>
                        <a:rPr lang="en-US" dirty="0"/>
                        <a:t>Recommendations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5445207"/>
                  </a:ext>
                </a:extLst>
              </a:tr>
              <a:tr h="1686560">
                <a:tc>
                  <a:txBody>
                    <a:bodyPr/>
                    <a:lstStyle/>
                    <a:p>
                      <a:r>
                        <a:rPr lang="en-US" sz="1800" b="0" i="0" kern="1200" dirty="0">
                          <a:solidFill>
                            <a:schemeClr val="dk1"/>
                          </a:solidFill>
                          <a:effectLst/>
                          <a:latin typeface="+mn-lt"/>
                          <a:ea typeface="+mn-ea"/>
                          <a:cs typeface="+mn-cs"/>
                        </a:rPr>
                        <a:t>Restrict access to the vulnerable application. Contact the vendor for a patch or upgrade to address any cross-site scripting vulnerabilities.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4146311"/>
                  </a:ext>
                </a:extLst>
              </a:tr>
            </a:tbl>
          </a:graphicData>
        </a:graphic>
      </p:graphicFrame>
    </p:spTree>
    <p:extLst>
      <p:ext uri="{BB962C8B-B14F-4D97-AF65-F5344CB8AC3E}">
        <p14:creationId xmlns:p14="http://schemas.microsoft.com/office/powerpoint/2010/main" val="2609573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77E16-F6F1-4051-B350-477E2CD267B9}"/>
              </a:ext>
            </a:extLst>
          </p:cNvPr>
          <p:cNvSpPr>
            <a:spLocks noGrp="1"/>
          </p:cNvSpPr>
          <p:nvPr>
            <p:ph type="title"/>
          </p:nvPr>
        </p:nvSpPr>
        <p:spPr>
          <a:xfrm>
            <a:off x="0" y="0"/>
            <a:ext cx="10058400" cy="873760"/>
          </a:xfrm>
        </p:spPr>
        <p:txBody>
          <a:bodyPr/>
          <a:lstStyle/>
          <a:p>
            <a:r>
              <a:rPr lang="en-US" dirty="0"/>
              <a:t>Proof of vulnerability detection</a:t>
            </a:r>
            <a:endParaRPr lang="en-IN" dirty="0"/>
          </a:p>
        </p:txBody>
      </p:sp>
      <p:pic>
        <p:nvPicPr>
          <p:cNvPr id="5" name="Content Placeholder 4">
            <a:extLst>
              <a:ext uri="{FF2B5EF4-FFF2-40B4-BE49-F238E27FC236}">
                <a16:creationId xmlns:a16="http://schemas.microsoft.com/office/drawing/2014/main" id="{E215B35D-0D86-4EA6-9D49-C872329A02AA}"/>
              </a:ext>
            </a:extLst>
          </p:cNvPr>
          <p:cNvPicPr>
            <a:picLocks noGrp="1" noChangeAspect="1"/>
          </p:cNvPicPr>
          <p:nvPr>
            <p:ph idx="1"/>
          </p:nvPr>
        </p:nvPicPr>
        <p:blipFill>
          <a:blip r:embed="rId2"/>
          <a:stretch>
            <a:fillRect/>
          </a:stretch>
        </p:blipFill>
        <p:spPr>
          <a:xfrm>
            <a:off x="2153920" y="1280160"/>
            <a:ext cx="6888480" cy="4348480"/>
          </a:xfrm>
          <a:ln w="12700">
            <a:solidFill>
              <a:schemeClr val="tx1"/>
            </a:solidFill>
          </a:ln>
        </p:spPr>
      </p:pic>
      <p:pic>
        <p:nvPicPr>
          <p:cNvPr id="7" name="Picture 6">
            <a:extLst>
              <a:ext uri="{FF2B5EF4-FFF2-40B4-BE49-F238E27FC236}">
                <a16:creationId xmlns:a16="http://schemas.microsoft.com/office/drawing/2014/main" id="{9DD088E6-9483-49AC-80EE-1C78615525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920" y="5572760"/>
            <a:ext cx="6888480" cy="635033"/>
          </a:xfrm>
          <a:prstGeom prst="rect">
            <a:avLst/>
          </a:prstGeom>
          <a:ln w="12700">
            <a:solidFill>
              <a:schemeClr val="tx1"/>
            </a:solidFill>
          </a:ln>
        </p:spPr>
      </p:pic>
    </p:spTree>
    <p:extLst>
      <p:ext uri="{BB962C8B-B14F-4D97-AF65-F5344CB8AC3E}">
        <p14:creationId xmlns:p14="http://schemas.microsoft.com/office/powerpoint/2010/main" val="3469073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4126D-AEF0-4CAA-8C05-1292EA7E7330}"/>
              </a:ext>
            </a:extLst>
          </p:cNvPr>
          <p:cNvSpPr>
            <a:spLocks noGrp="1"/>
          </p:cNvSpPr>
          <p:nvPr>
            <p:ph type="title"/>
          </p:nvPr>
        </p:nvSpPr>
        <p:spPr>
          <a:xfrm>
            <a:off x="74427" y="1"/>
            <a:ext cx="10143357" cy="361490"/>
          </a:xfrm>
        </p:spPr>
        <p:txBody>
          <a:bodyPr>
            <a:normAutofit fontScale="90000"/>
          </a:bodyPr>
          <a:lstStyle/>
          <a:p>
            <a:br>
              <a:rPr lang="en-IN" b="1" i="0" dirty="0">
                <a:solidFill>
                  <a:srgbClr val="333333"/>
                </a:solidFill>
                <a:effectLst/>
                <a:latin typeface="Helvetica Neue"/>
              </a:rPr>
            </a:br>
            <a:br>
              <a:rPr lang="en-IN" b="1" i="0" dirty="0">
                <a:solidFill>
                  <a:srgbClr val="333333"/>
                </a:solidFill>
                <a:effectLst/>
                <a:latin typeface="Helvetica Neue"/>
              </a:rPr>
            </a:br>
            <a:br>
              <a:rPr lang="en-IN" sz="2200" b="1" i="0" dirty="0">
                <a:solidFill>
                  <a:srgbClr val="333333"/>
                </a:solidFill>
                <a:effectLst/>
                <a:latin typeface="Times New Roman" panose="02020603050405020304" pitchFamily="18" charset="0"/>
                <a:cs typeface="Times New Roman" panose="02020603050405020304" pitchFamily="18" charset="0"/>
              </a:rPr>
            </a:br>
            <a:r>
              <a:rPr lang="en-IN" sz="2200" b="1" dirty="0">
                <a:solidFill>
                  <a:srgbClr val="333333"/>
                </a:solidFill>
                <a:latin typeface="Times New Roman" panose="02020603050405020304" pitchFamily="18" charset="0"/>
                <a:cs typeface="Times New Roman" panose="02020603050405020304" pitchFamily="18" charset="0"/>
              </a:rPr>
              <a:t>27) WEB application potentially vulnerable to clickjacking</a:t>
            </a:r>
            <a:br>
              <a:rPr lang="en-US" sz="1050" b="1" i="0" dirty="0">
                <a:solidFill>
                  <a:srgbClr val="333333"/>
                </a:solidFill>
                <a:effectLst/>
                <a:latin typeface="Helvetica Neue"/>
              </a:rPr>
            </a:br>
            <a:br>
              <a:rPr lang="en-IN" sz="2900" b="1" i="0" dirty="0">
                <a:solidFill>
                  <a:srgbClr val="333333"/>
                </a:solidFill>
                <a:effectLst/>
                <a:latin typeface="Times New Roman" panose="02020603050405020304" pitchFamily="18" charset="0"/>
                <a:cs typeface="Times New Roman" panose="02020603050405020304" pitchFamily="18" charset="0"/>
              </a:rPr>
            </a:br>
            <a:br>
              <a:rPr lang="en-IN" b="1" i="0" dirty="0">
                <a:solidFill>
                  <a:srgbClr val="333333"/>
                </a:solidFill>
                <a:effectLst/>
                <a:latin typeface="Helvetica Neue"/>
              </a:rPr>
            </a:br>
            <a:endParaRPr lang="en-IN" dirty="0"/>
          </a:p>
        </p:txBody>
      </p:sp>
      <p:graphicFrame>
        <p:nvGraphicFramePr>
          <p:cNvPr id="13" name="Table 13">
            <a:extLst>
              <a:ext uri="{FF2B5EF4-FFF2-40B4-BE49-F238E27FC236}">
                <a16:creationId xmlns:a16="http://schemas.microsoft.com/office/drawing/2014/main" id="{4C78F117-DAE5-46BE-9265-D7BC1B59DF40}"/>
              </a:ext>
            </a:extLst>
          </p:cNvPr>
          <p:cNvGraphicFramePr>
            <a:graphicFrameLocks noGrp="1"/>
          </p:cNvGraphicFramePr>
          <p:nvPr>
            <p:ph idx="1"/>
            <p:extLst>
              <p:ext uri="{D42A27DB-BD31-4B8C-83A1-F6EECF244321}">
                <p14:modId xmlns:p14="http://schemas.microsoft.com/office/powerpoint/2010/main" val="1089527842"/>
              </p:ext>
            </p:extLst>
          </p:nvPr>
        </p:nvGraphicFramePr>
        <p:xfrm>
          <a:off x="159385" y="361491"/>
          <a:ext cx="11707495" cy="1995629"/>
        </p:xfrm>
        <a:graphic>
          <a:graphicData uri="http://schemas.openxmlformats.org/drawingml/2006/table">
            <a:tbl>
              <a:tblPr firstRow="1" bandRow="1">
                <a:tableStyleId>{5C22544A-7EE6-4342-B048-85BDC9FD1C3A}</a:tableStyleId>
              </a:tblPr>
              <a:tblGrid>
                <a:gridCol w="11707495">
                  <a:extLst>
                    <a:ext uri="{9D8B030D-6E8A-4147-A177-3AD203B41FA5}">
                      <a16:colId xmlns:a16="http://schemas.microsoft.com/office/drawing/2014/main" val="3947224784"/>
                    </a:ext>
                  </a:extLst>
                </a:gridCol>
              </a:tblGrid>
              <a:tr h="307856">
                <a:tc>
                  <a:txBody>
                    <a:bodyPr/>
                    <a:lstStyle/>
                    <a:p>
                      <a:r>
                        <a:rPr lang="en-US" baseline="0" dirty="0">
                          <a:solidFill>
                            <a:schemeClr val="tx1"/>
                          </a:solidFill>
                        </a:rPr>
                        <a:t>Observation</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502378585"/>
                  </a:ext>
                </a:extLst>
              </a:tr>
              <a:tr h="1629869">
                <a:tc>
                  <a:txBody>
                    <a:bodyPr/>
                    <a:lstStyle/>
                    <a:p>
                      <a:pPr marL="0" indent="0">
                        <a:buFontTx/>
                        <a:buNone/>
                      </a:pPr>
                      <a:r>
                        <a:rPr lang="en-US" sz="1800" b="0" i="0" kern="1200" dirty="0">
                          <a:solidFill>
                            <a:schemeClr val="dk1"/>
                          </a:solidFill>
                          <a:effectLst/>
                          <a:latin typeface="+mn-lt"/>
                          <a:ea typeface="+mn-ea"/>
                          <a:cs typeface="+mn-cs"/>
                        </a:rPr>
                        <a:t>The remote web server does not set an X-Frame-Options response header or a Content-Security-Policy 'frame-ancestors' response header in all content responses..</a:t>
                      </a:r>
                      <a:br>
                        <a:rPr lang="en-US" dirty="0"/>
                      </a:b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32791383"/>
                  </a:ext>
                </a:extLst>
              </a:tr>
            </a:tbl>
          </a:graphicData>
        </a:graphic>
      </p:graphicFrame>
      <p:graphicFrame>
        <p:nvGraphicFramePr>
          <p:cNvPr id="14" name="Table 14">
            <a:extLst>
              <a:ext uri="{FF2B5EF4-FFF2-40B4-BE49-F238E27FC236}">
                <a16:creationId xmlns:a16="http://schemas.microsoft.com/office/drawing/2014/main" id="{4D9E4A05-4281-4347-8BE5-66B121F8E13F}"/>
              </a:ext>
            </a:extLst>
          </p:cNvPr>
          <p:cNvGraphicFramePr>
            <a:graphicFrameLocks noGrp="1"/>
          </p:cNvGraphicFramePr>
          <p:nvPr>
            <p:extLst>
              <p:ext uri="{D42A27DB-BD31-4B8C-83A1-F6EECF244321}">
                <p14:modId xmlns:p14="http://schemas.microsoft.com/office/powerpoint/2010/main" val="1217805394"/>
              </p:ext>
            </p:extLst>
          </p:nvPr>
        </p:nvGraphicFramePr>
        <p:xfrm>
          <a:off x="159386" y="2357120"/>
          <a:ext cx="11707494" cy="365760"/>
        </p:xfrm>
        <a:graphic>
          <a:graphicData uri="http://schemas.openxmlformats.org/drawingml/2006/table">
            <a:tbl>
              <a:tblPr firstRow="1" bandRow="1">
                <a:tableStyleId>{5C22544A-7EE6-4342-B048-85BDC9FD1C3A}</a:tableStyleId>
              </a:tblPr>
              <a:tblGrid>
                <a:gridCol w="2182696">
                  <a:extLst>
                    <a:ext uri="{9D8B030D-6E8A-4147-A177-3AD203B41FA5}">
                      <a16:colId xmlns:a16="http://schemas.microsoft.com/office/drawing/2014/main" val="3092710654"/>
                    </a:ext>
                  </a:extLst>
                </a:gridCol>
                <a:gridCol w="544534">
                  <a:extLst>
                    <a:ext uri="{9D8B030D-6E8A-4147-A177-3AD203B41FA5}">
                      <a16:colId xmlns:a16="http://schemas.microsoft.com/office/drawing/2014/main" val="1324316881"/>
                    </a:ext>
                  </a:extLst>
                </a:gridCol>
                <a:gridCol w="1819241">
                  <a:extLst>
                    <a:ext uri="{9D8B030D-6E8A-4147-A177-3AD203B41FA5}">
                      <a16:colId xmlns:a16="http://schemas.microsoft.com/office/drawing/2014/main" val="2565159919"/>
                    </a:ext>
                  </a:extLst>
                </a:gridCol>
                <a:gridCol w="618789">
                  <a:extLst>
                    <a:ext uri="{9D8B030D-6E8A-4147-A177-3AD203B41FA5}">
                      <a16:colId xmlns:a16="http://schemas.microsoft.com/office/drawing/2014/main" val="3631140609"/>
                    </a:ext>
                  </a:extLst>
                </a:gridCol>
                <a:gridCol w="1930623">
                  <a:extLst>
                    <a:ext uri="{9D8B030D-6E8A-4147-A177-3AD203B41FA5}">
                      <a16:colId xmlns:a16="http://schemas.microsoft.com/office/drawing/2014/main" val="1770981290"/>
                    </a:ext>
                  </a:extLst>
                </a:gridCol>
                <a:gridCol w="556910">
                  <a:extLst>
                    <a:ext uri="{9D8B030D-6E8A-4147-A177-3AD203B41FA5}">
                      <a16:colId xmlns:a16="http://schemas.microsoft.com/office/drawing/2014/main" val="2050343036"/>
                    </a:ext>
                  </a:extLst>
                </a:gridCol>
                <a:gridCol w="1744986">
                  <a:extLst>
                    <a:ext uri="{9D8B030D-6E8A-4147-A177-3AD203B41FA5}">
                      <a16:colId xmlns:a16="http://schemas.microsoft.com/office/drawing/2014/main" val="2067942846"/>
                    </a:ext>
                  </a:extLst>
                </a:gridCol>
                <a:gridCol w="532159">
                  <a:extLst>
                    <a:ext uri="{9D8B030D-6E8A-4147-A177-3AD203B41FA5}">
                      <a16:colId xmlns:a16="http://schemas.microsoft.com/office/drawing/2014/main" val="1742857350"/>
                    </a:ext>
                  </a:extLst>
                </a:gridCol>
                <a:gridCol w="1777556">
                  <a:extLst>
                    <a:ext uri="{9D8B030D-6E8A-4147-A177-3AD203B41FA5}">
                      <a16:colId xmlns:a16="http://schemas.microsoft.com/office/drawing/2014/main" val="2980253927"/>
                    </a:ext>
                  </a:extLst>
                </a:gridCol>
              </a:tblGrid>
              <a:tr h="0">
                <a:tc>
                  <a:txBody>
                    <a:bodyPr/>
                    <a:lstStyle/>
                    <a:p>
                      <a:r>
                        <a:rPr lang="en-US" baseline="0" dirty="0">
                          <a:solidFill>
                            <a:schemeClr val="tx1"/>
                          </a:solidFill>
                        </a:rPr>
                        <a:t>Risk</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Critical</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High</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US" baseline="0" dirty="0">
                          <a:solidFill>
                            <a:schemeClr val="tx1"/>
                          </a:solidFill>
                        </a:rPr>
                        <a:t>Medium</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Low</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4185177"/>
                  </a:ext>
                </a:extLst>
              </a:tr>
            </a:tbl>
          </a:graphicData>
        </a:graphic>
      </p:graphicFrame>
      <p:graphicFrame>
        <p:nvGraphicFramePr>
          <p:cNvPr id="15" name="Table 15">
            <a:extLst>
              <a:ext uri="{FF2B5EF4-FFF2-40B4-BE49-F238E27FC236}">
                <a16:creationId xmlns:a16="http://schemas.microsoft.com/office/drawing/2014/main" id="{DBDB0BDA-7716-4C60-A1AD-FCEFA443DDDE}"/>
              </a:ext>
            </a:extLst>
          </p:cNvPr>
          <p:cNvGraphicFramePr>
            <a:graphicFrameLocks noGrp="1"/>
          </p:cNvGraphicFramePr>
          <p:nvPr>
            <p:extLst>
              <p:ext uri="{D42A27DB-BD31-4B8C-83A1-F6EECF244321}">
                <p14:modId xmlns:p14="http://schemas.microsoft.com/office/powerpoint/2010/main" val="1121891024"/>
              </p:ext>
            </p:extLst>
          </p:nvPr>
        </p:nvGraphicFramePr>
        <p:xfrm>
          <a:off x="159385" y="2718610"/>
          <a:ext cx="11694160" cy="3042110"/>
        </p:xfrm>
        <a:graphic>
          <a:graphicData uri="http://schemas.openxmlformats.org/drawingml/2006/table">
            <a:tbl>
              <a:tblPr firstRow="1" bandRow="1">
                <a:tableStyleId>{5C22544A-7EE6-4342-B048-85BDC9FD1C3A}</a:tableStyleId>
              </a:tblPr>
              <a:tblGrid>
                <a:gridCol w="11694160">
                  <a:extLst>
                    <a:ext uri="{9D8B030D-6E8A-4147-A177-3AD203B41FA5}">
                      <a16:colId xmlns:a16="http://schemas.microsoft.com/office/drawing/2014/main" val="3496989527"/>
                    </a:ext>
                  </a:extLst>
                </a:gridCol>
              </a:tblGrid>
              <a:tr h="1496465">
                <a:tc>
                  <a:txBody>
                    <a:bodyPr/>
                    <a:lstStyle/>
                    <a:p>
                      <a:r>
                        <a:rPr lang="en-US" sz="1800" b="0" i="0" kern="1200" dirty="0">
                          <a:solidFill>
                            <a:schemeClr val="dk1"/>
                          </a:solidFill>
                          <a:effectLst/>
                          <a:latin typeface="+mn-lt"/>
                          <a:ea typeface="+mn-ea"/>
                          <a:cs typeface="+mn-cs"/>
                        </a:rPr>
                        <a:t>This could potentially expose the site to a clickjacking or UI redress attack, in which an attacker can trick a user into clicking an area of the vulnerable page that is different than what the user perceives the page to be. This can result in a user performing fraudulent or malicious transactions.</a:t>
                      </a:r>
                      <a:br>
                        <a:rPr lang="en-US" dirty="0"/>
                      </a:b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53857337"/>
                  </a:ext>
                </a:extLst>
              </a:tr>
              <a:tr h="329729">
                <a:tc>
                  <a:txBody>
                    <a:bodyPr/>
                    <a:lstStyle/>
                    <a:p>
                      <a:r>
                        <a:rPr lang="en-US" dirty="0"/>
                        <a:t>Recommendations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5445207"/>
                  </a:ext>
                </a:extLst>
              </a:tr>
              <a:tr h="1179885">
                <a:tc>
                  <a:txBody>
                    <a:bodyPr/>
                    <a:lstStyle/>
                    <a:p>
                      <a:r>
                        <a:rPr lang="en-US" sz="1800" b="0" i="0" kern="1200" dirty="0">
                          <a:solidFill>
                            <a:schemeClr val="dk1"/>
                          </a:solidFill>
                          <a:effectLst/>
                          <a:latin typeface="+mn-lt"/>
                          <a:ea typeface="+mn-ea"/>
                          <a:cs typeface="+mn-cs"/>
                        </a:rPr>
                        <a:t>Return the X-Frame-Options or Content-Security-Policy (with the 'frame-ancestors' directive) HTTP header with the page's </a:t>
                      </a:r>
                      <a:r>
                        <a:rPr lang="en-US" sz="1800" b="0" i="0" kern="1200" dirty="0" err="1">
                          <a:solidFill>
                            <a:schemeClr val="dk1"/>
                          </a:solidFill>
                          <a:effectLst/>
                          <a:latin typeface="+mn-lt"/>
                          <a:ea typeface="+mn-ea"/>
                          <a:cs typeface="+mn-cs"/>
                        </a:rPr>
                        <a:t>response.This</a:t>
                      </a:r>
                      <a:r>
                        <a:rPr lang="en-US" sz="1800" b="0" i="0" kern="1200" dirty="0">
                          <a:solidFill>
                            <a:schemeClr val="dk1"/>
                          </a:solidFill>
                          <a:effectLst/>
                          <a:latin typeface="+mn-lt"/>
                          <a:ea typeface="+mn-ea"/>
                          <a:cs typeface="+mn-cs"/>
                        </a:rPr>
                        <a:t> prevents the page's content from being rendered by another site when using the frame or iframe HTML tags..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4146311"/>
                  </a:ext>
                </a:extLst>
              </a:tr>
            </a:tbl>
          </a:graphicData>
        </a:graphic>
      </p:graphicFrame>
    </p:spTree>
    <p:extLst>
      <p:ext uri="{BB962C8B-B14F-4D97-AF65-F5344CB8AC3E}">
        <p14:creationId xmlns:p14="http://schemas.microsoft.com/office/powerpoint/2010/main" val="29392858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5F9D9-274C-4060-B7F6-FAA705C8DB7F}"/>
              </a:ext>
            </a:extLst>
          </p:cNvPr>
          <p:cNvSpPr>
            <a:spLocks noGrp="1"/>
          </p:cNvSpPr>
          <p:nvPr>
            <p:ph type="title"/>
          </p:nvPr>
        </p:nvSpPr>
        <p:spPr>
          <a:xfrm>
            <a:off x="0" y="0"/>
            <a:ext cx="10058400" cy="1127760"/>
          </a:xfrm>
        </p:spPr>
        <p:txBody>
          <a:bodyPr/>
          <a:lstStyle/>
          <a:p>
            <a:r>
              <a:rPr lang="en-US" dirty="0"/>
              <a:t>Proof of vulnerability detection</a:t>
            </a:r>
            <a:endParaRPr lang="en-IN" dirty="0"/>
          </a:p>
        </p:txBody>
      </p:sp>
      <p:pic>
        <p:nvPicPr>
          <p:cNvPr id="5" name="Content Placeholder 4">
            <a:extLst>
              <a:ext uri="{FF2B5EF4-FFF2-40B4-BE49-F238E27FC236}">
                <a16:creationId xmlns:a16="http://schemas.microsoft.com/office/drawing/2014/main" id="{F7B0826E-581D-4598-A574-E63482E9778C}"/>
              </a:ext>
            </a:extLst>
          </p:cNvPr>
          <p:cNvPicPr>
            <a:picLocks noGrp="1" noChangeAspect="1"/>
          </p:cNvPicPr>
          <p:nvPr>
            <p:ph idx="1"/>
          </p:nvPr>
        </p:nvPicPr>
        <p:blipFill>
          <a:blip r:embed="rId2"/>
          <a:stretch>
            <a:fillRect/>
          </a:stretch>
        </p:blipFill>
        <p:spPr>
          <a:xfrm>
            <a:off x="871586" y="1060051"/>
            <a:ext cx="9186814" cy="3449584"/>
          </a:xfrm>
          <a:ln w="12700">
            <a:solidFill>
              <a:schemeClr val="tx1"/>
            </a:solidFill>
          </a:ln>
        </p:spPr>
      </p:pic>
      <p:pic>
        <p:nvPicPr>
          <p:cNvPr id="7" name="Picture 6">
            <a:extLst>
              <a:ext uri="{FF2B5EF4-FFF2-40B4-BE49-F238E27FC236}">
                <a16:creationId xmlns:a16="http://schemas.microsoft.com/office/drawing/2014/main" id="{E7A3E853-2701-42D7-9F38-FC784B3ED6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586" y="4509635"/>
            <a:ext cx="9186814" cy="2226445"/>
          </a:xfrm>
          <a:prstGeom prst="rect">
            <a:avLst/>
          </a:prstGeom>
          <a:ln w="12700">
            <a:solidFill>
              <a:schemeClr val="tx1"/>
            </a:solidFill>
          </a:ln>
        </p:spPr>
      </p:pic>
    </p:spTree>
    <p:extLst>
      <p:ext uri="{BB962C8B-B14F-4D97-AF65-F5344CB8AC3E}">
        <p14:creationId xmlns:p14="http://schemas.microsoft.com/office/powerpoint/2010/main" val="4508703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4126D-AEF0-4CAA-8C05-1292EA7E7330}"/>
              </a:ext>
            </a:extLst>
          </p:cNvPr>
          <p:cNvSpPr>
            <a:spLocks noGrp="1"/>
          </p:cNvSpPr>
          <p:nvPr>
            <p:ph type="title"/>
          </p:nvPr>
        </p:nvSpPr>
        <p:spPr>
          <a:xfrm>
            <a:off x="74427" y="1"/>
            <a:ext cx="10143357" cy="361490"/>
          </a:xfrm>
        </p:spPr>
        <p:txBody>
          <a:bodyPr>
            <a:normAutofit fontScale="90000"/>
          </a:bodyPr>
          <a:lstStyle/>
          <a:p>
            <a:br>
              <a:rPr lang="en-IN" b="1" i="0" dirty="0">
                <a:solidFill>
                  <a:srgbClr val="333333"/>
                </a:solidFill>
                <a:effectLst/>
                <a:latin typeface="Helvetica Neue"/>
              </a:rPr>
            </a:br>
            <a:br>
              <a:rPr lang="en-IN" b="1" i="0" dirty="0">
                <a:solidFill>
                  <a:srgbClr val="333333"/>
                </a:solidFill>
                <a:effectLst/>
                <a:latin typeface="Helvetica Neue"/>
              </a:rPr>
            </a:br>
            <a:br>
              <a:rPr lang="en-IN" sz="2200" b="1" i="0" dirty="0">
                <a:solidFill>
                  <a:srgbClr val="333333"/>
                </a:solidFill>
                <a:effectLst/>
                <a:latin typeface="Times New Roman" panose="02020603050405020304" pitchFamily="18" charset="0"/>
                <a:cs typeface="Times New Roman" panose="02020603050405020304" pitchFamily="18" charset="0"/>
              </a:rPr>
            </a:br>
            <a:r>
              <a:rPr lang="en-IN" sz="2200" b="1" dirty="0">
                <a:solidFill>
                  <a:srgbClr val="333333"/>
                </a:solidFill>
                <a:latin typeface="Times New Roman" panose="02020603050405020304" pitchFamily="18" charset="0"/>
                <a:cs typeface="Times New Roman" panose="02020603050405020304" pitchFamily="18" charset="0"/>
              </a:rPr>
              <a:t>28) WEB application SQL Backend identification</a:t>
            </a:r>
            <a:br>
              <a:rPr lang="en-US" sz="1050" b="1" i="0" dirty="0">
                <a:solidFill>
                  <a:srgbClr val="333333"/>
                </a:solidFill>
                <a:effectLst/>
                <a:latin typeface="Helvetica Neue"/>
              </a:rPr>
            </a:br>
            <a:br>
              <a:rPr lang="en-IN" sz="2900" b="1" i="0" dirty="0">
                <a:solidFill>
                  <a:srgbClr val="333333"/>
                </a:solidFill>
                <a:effectLst/>
                <a:latin typeface="Times New Roman" panose="02020603050405020304" pitchFamily="18" charset="0"/>
                <a:cs typeface="Times New Roman" panose="02020603050405020304" pitchFamily="18" charset="0"/>
              </a:rPr>
            </a:br>
            <a:br>
              <a:rPr lang="en-IN" b="1" i="0" dirty="0">
                <a:solidFill>
                  <a:srgbClr val="333333"/>
                </a:solidFill>
                <a:effectLst/>
                <a:latin typeface="Helvetica Neue"/>
              </a:rPr>
            </a:br>
            <a:endParaRPr lang="en-IN" dirty="0"/>
          </a:p>
        </p:txBody>
      </p:sp>
      <p:graphicFrame>
        <p:nvGraphicFramePr>
          <p:cNvPr id="13" name="Table 13">
            <a:extLst>
              <a:ext uri="{FF2B5EF4-FFF2-40B4-BE49-F238E27FC236}">
                <a16:creationId xmlns:a16="http://schemas.microsoft.com/office/drawing/2014/main" id="{4C78F117-DAE5-46BE-9265-D7BC1B59DF40}"/>
              </a:ext>
            </a:extLst>
          </p:cNvPr>
          <p:cNvGraphicFramePr>
            <a:graphicFrameLocks noGrp="1"/>
          </p:cNvGraphicFramePr>
          <p:nvPr>
            <p:ph idx="1"/>
            <p:extLst>
              <p:ext uri="{D42A27DB-BD31-4B8C-83A1-F6EECF244321}">
                <p14:modId xmlns:p14="http://schemas.microsoft.com/office/powerpoint/2010/main" val="3330807215"/>
              </p:ext>
            </p:extLst>
          </p:nvPr>
        </p:nvGraphicFramePr>
        <p:xfrm>
          <a:off x="159385" y="361491"/>
          <a:ext cx="11707495" cy="1995629"/>
        </p:xfrm>
        <a:graphic>
          <a:graphicData uri="http://schemas.openxmlformats.org/drawingml/2006/table">
            <a:tbl>
              <a:tblPr firstRow="1" bandRow="1">
                <a:tableStyleId>{5C22544A-7EE6-4342-B048-85BDC9FD1C3A}</a:tableStyleId>
              </a:tblPr>
              <a:tblGrid>
                <a:gridCol w="11707495">
                  <a:extLst>
                    <a:ext uri="{9D8B030D-6E8A-4147-A177-3AD203B41FA5}">
                      <a16:colId xmlns:a16="http://schemas.microsoft.com/office/drawing/2014/main" val="3947224784"/>
                    </a:ext>
                  </a:extLst>
                </a:gridCol>
              </a:tblGrid>
              <a:tr h="307856">
                <a:tc>
                  <a:txBody>
                    <a:bodyPr/>
                    <a:lstStyle/>
                    <a:p>
                      <a:r>
                        <a:rPr lang="en-US" baseline="0" dirty="0">
                          <a:solidFill>
                            <a:schemeClr val="tx1"/>
                          </a:solidFill>
                        </a:rPr>
                        <a:t>Observation</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502378585"/>
                  </a:ext>
                </a:extLst>
              </a:tr>
              <a:tr h="1629869">
                <a:tc>
                  <a:txBody>
                    <a:bodyPr/>
                    <a:lstStyle/>
                    <a:p>
                      <a:pPr marL="0" indent="0">
                        <a:buFontTx/>
                        <a:buNone/>
                      </a:pPr>
                      <a:r>
                        <a:rPr lang="en-US" sz="1800" b="0" i="0" kern="1200" dirty="0">
                          <a:solidFill>
                            <a:schemeClr val="dk1"/>
                          </a:solidFill>
                          <a:effectLst/>
                          <a:latin typeface="+mn-lt"/>
                          <a:ea typeface="+mn-ea"/>
                          <a:cs typeface="+mn-cs"/>
                        </a:rPr>
                        <a:t>At least one web application hosted on the remote web server is built on a SQL backend that Nessus was able to identify by looking at error messages.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32791383"/>
                  </a:ext>
                </a:extLst>
              </a:tr>
            </a:tbl>
          </a:graphicData>
        </a:graphic>
      </p:graphicFrame>
      <p:graphicFrame>
        <p:nvGraphicFramePr>
          <p:cNvPr id="14" name="Table 14">
            <a:extLst>
              <a:ext uri="{FF2B5EF4-FFF2-40B4-BE49-F238E27FC236}">
                <a16:creationId xmlns:a16="http://schemas.microsoft.com/office/drawing/2014/main" id="{4D9E4A05-4281-4347-8BE5-66B121F8E13F}"/>
              </a:ext>
            </a:extLst>
          </p:cNvPr>
          <p:cNvGraphicFramePr>
            <a:graphicFrameLocks noGrp="1"/>
          </p:cNvGraphicFramePr>
          <p:nvPr>
            <p:extLst>
              <p:ext uri="{D42A27DB-BD31-4B8C-83A1-F6EECF244321}">
                <p14:modId xmlns:p14="http://schemas.microsoft.com/office/powerpoint/2010/main" val="368193601"/>
              </p:ext>
            </p:extLst>
          </p:nvPr>
        </p:nvGraphicFramePr>
        <p:xfrm>
          <a:off x="159386" y="2350715"/>
          <a:ext cx="11707494" cy="365760"/>
        </p:xfrm>
        <a:graphic>
          <a:graphicData uri="http://schemas.openxmlformats.org/drawingml/2006/table">
            <a:tbl>
              <a:tblPr firstRow="1" bandRow="1">
                <a:tableStyleId>{5C22544A-7EE6-4342-B048-85BDC9FD1C3A}</a:tableStyleId>
              </a:tblPr>
              <a:tblGrid>
                <a:gridCol w="2182696">
                  <a:extLst>
                    <a:ext uri="{9D8B030D-6E8A-4147-A177-3AD203B41FA5}">
                      <a16:colId xmlns:a16="http://schemas.microsoft.com/office/drawing/2014/main" val="3092710654"/>
                    </a:ext>
                  </a:extLst>
                </a:gridCol>
                <a:gridCol w="544534">
                  <a:extLst>
                    <a:ext uri="{9D8B030D-6E8A-4147-A177-3AD203B41FA5}">
                      <a16:colId xmlns:a16="http://schemas.microsoft.com/office/drawing/2014/main" val="1324316881"/>
                    </a:ext>
                  </a:extLst>
                </a:gridCol>
                <a:gridCol w="1819241">
                  <a:extLst>
                    <a:ext uri="{9D8B030D-6E8A-4147-A177-3AD203B41FA5}">
                      <a16:colId xmlns:a16="http://schemas.microsoft.com/office/drawing/2014/main" val="2565159919"/>
                    </a:ext>
                  </a:extLst>
                </a:gridCol>
                <a:gridCol w="618789">
                  <a:extLst>
                    <a:ext uri="{9D8B030D-6E8A-4147-A177-3AD203B41FA5}">
                      <a16:colId xmlns:a16="http://schemas.microsoft.com/office/drawing/2014/main" val="3631140609"/>
                    </a:ext>
                  </a:extLst>
                </a:gridCol>
                <a:gridCol w="1930623">
                  <a:extLst>
                    <a:ext uri="{9D8B030D-6E8A-4147-A177-3AD203B41FA5}">
                      <a16:colId xmlns:a16="http://schemas.microsoft.com/office/drawing/2014/main" val="1770981290"/>
                    </a:ext>
                  </a:extLst>
                </a:gridCol>
                <a:gridCol w="556910">
                  <a:extLst>
                    <a:ext uri="{9D8B030D-6E8A-4147-A177-3AD203B41FA5}">
                      <a16:colId xmlns:a16="http://schemas.microsoft.com/office/drawing/2014/main" val="2050343036"/>
                    </a:ext>
                  </a:extLst>
                </a:gridCol>
                <a:gridCol w="1744986">
                  <a:extLst>
                    <a:ext uri="{9D8B030D-6E8A-4147-A177-3AD203B41FA5}">
                      <a16:colId xmlns:a16="http://schemas.microsoft.com/office/drawing/2014/main" val="2067942846"/>
                    </a:ext>
                  </a:extLst>
                </a:gridCol>
                <a:gridCol w="532159">
                  <a:extLst>
                    <a:ext uri="{9D8B030D-6E8A-4147-A177-3AD203B41FA5}">
                      <a16:colId xmlns:a16="http://schemas.microsoft.com/office/drawing/2014/main" val="1742857350"/>
                    </a:ext>
                  </a:extLst>
                </a:gridCol>
                <a:gridCol w="1777556">
                  <a:extLst>
                    <a:ext uri="{9D8B030D-6E8A-4147-A177-3AD203B41FA5}">
                      <a16:colId xmlns:a16="http://schemas.microsoft.com/office/drawing/2014/main" val="2980253927"/>
                    </a:ext>
                  </a:extLst>
                </a:gridCol>
              </a:tblGrid>
              <a:tr h="0">
                <a:tc>
                  <a:txBody>
                    <a:bodyPr/>
                    <a:lstStyle/>
                    <a:p>
                      <a:r>
                        <a:rPr lang="en-US" baseline="0" dirty="0">
                          <a:solidFill>
                            <a:schemeClr val="tx1"/>
                          </a:solidFill>
                        </a:rPr>
                        <a:t>Risk</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Critical</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High</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US" baseline="0" dirty="0">
                          <a:solidFill>
                            <a:schemeClr val="tx1"/>
                          </a:solidFill>
                        </a:rPr>
                        <a:t>Medium</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Low</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4185177"/>
                  </a:ext>
                </a:extLst>
              </a:tr>
            </a:tbl>
          </a:graphicData>
        </a:graphic>
      </p:graphicFrame>
      <p:graphicFrame>
        <p:nvGraphicFramePr>
          <p:cNvPr id="15" name="Table 15">
            <a:extLst>
              <a:ext uri="{FF2B5EF4-FFF2-40B4-BE49-F238E27FC236}">
                <a16:creationId xmlns:a16="http://schemas.microsoft.com/office/drawing/2014/main" id="{DBDB0BDA-7716-4C60-A1AD-FCEFA443DDDE}"/>
              </a:ext>
            </a:extLst>
          </p:cNvPr>
          <p:cNvGraphicFramePr>
            <a:graphicFrameLocks noGrp="1"/>
          </p:cNvGraphicFramePr>
          <p:nvPr>
            <p:extLst>
              <p:ext uri="{D42A27DB-BD31-4B8C-83A1-F6EECF244321}">
                <p14:modId xmlns:p14="http://schemas.microsoft.com/office/powerpoint/2010/main" val="536350831"/>
              </p:ext>
            </p:extLst>
          </p:nvPr>
        </p:nvGraphicFramePr>
        <p:xfrm>
          <a:off x="159385" y="2718610"/>
          <a:ext cx="11694160" cy="2371550"/>
        </p:xfrm>
        <a:graphic>
          <a:graphicData uri="http://schemas.openxmlformats.org/drawingml/2006/table">
            <a:tbl>
              <a:tblPr firstRow="1" bandRow="1">
                <a:tableStyleId>{5C22544A-7EE6-4342-B048-85BDC9FD1C3A}</a:tableStyleId>
              </a:tblPr>
              <a:tblGrid>
                <a:gridCol w="11694160">
                  <a:extLst>
                    <a:ext uri="{9D8B030D-6E8A-4147-A177-3AD203B41FA5}">
                      <a16:colId xmlns:a16="http://schemas.microsoft.com/office/drawing/2014/main" val="3496989527"/>
                    </a:ext>
                  </a:extLst>
                </a:gridCol>
              </a:tblGrid>
              <a:tr h="1227398">
                <a:tc>
                  <a:txBody>
                    <a:bodyPr/>
                    <a:lstStyle/>
                    <a:p>
                      <a:r>
                        <a:rPr lang="en-US" sz="1800" b="0" i="0" kern="1200" baseline="0" dirty="0">
                          <a:solidFill>
                            <a:schemeClr val="tx1"/>
                          </a:solidFill>
                          <a:effectLst/>
                          <a:latin typeface="+mn-lt"/>
                          <a:ea typeface="+mn-ea"/>
                          <a:cs typeface="+mn-cs"/>
                        </a:rPr>
                        <a:t>Leaking this kind of information may help an attacker fine-tune attacks against the application and its backend.</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53857337"/>
                  </a:ext>
                </a:extLst>
              </a:tr>
              <a:tr h="420301">
                <a:tc>
                  <a:txBody>
                    <a:bodyPr/>
                    <a:lstStyle/>
                    <a:p>
                      <a:r>
                        <a:rPr lang="en-US" dirty="0"/>
                        <a:t>Recommendations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5445207"/>
                  </a:ext>
                </a:extLst>
              </a:tr>
              <a:tr h="723851">
                <a:tc>
                  <a:txBody>
                    <a:bodyPr/>
                    <a:lstStyle/>
                    <a:p>
                      <a:r>
                        <a:rPr lang="en-IN" sz="1800" b="0" i="0" kern="1200" dirty="0">
                          <a:solidFill>
                            <a:schemeClr val="dk1"/>
                          </a:solidFill>
                          <a:effectLst/>
                          <a:latin typeface="+mn-lt"/>
                          <a:ea typeface="+mn-ea"/>
                          <a:cs typeface="+mn-cs"/>
                        </a:rPr>
                        <a:t>Filter out error messages.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4146311"/>
                  </a:ext>
                </a:extLst>
              </a:tr>
            </a:tbl>
          </a:graphicData>
        </a:graphic>
      </p:graphicFrame>
    </p:spTree>
    <p:extLst>
      <p:ext uri="{BB962C8B-B14F-4D97-AF65-F5344CB8AC3E}">
        <p14:creationId xmlns:p14="http://schemas.microsoft.com/office/powerpoint/2010/main" val="40764110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2690E-7E2B-42F0-88EE-9092E13078FE}"/>
              </a:ext>
            </a:extLst>
          </p:cNvPr>
          <p:cNvSpPr>
            <a:spLocks noGrp="1"/>
          </p:cNvSpPr>
          <p:nvPr>
            <p:ph type="title"/>
          </p:nvPr>
        </p:nvSpPr>
        <p:spPr>
          <a:xfrm>
            <a:off x="0" y="0"/>
            <a:ext cx="10058400" cy="1432560"/>
          </a:xfrm>
        </p:spPr>
        <p:txBody>
          <a:bodyPr/>
          <a:lstStyle/>
          <a:p>
            <a:r>
              <a:rPr lang="en-US" dirty="0"/>
              <a:t>Proof of vulnerability detection</a:t>
            </a:r>
            <a:endParaRPr lang="en-IN" dirty="0"/>
          </a:p>
        </p:txBody>
      </p:sp>
      <p:pic>
        <p:nvPicPr>
          <p:cNvPr id="5" name="Content Placeholder 4">
            <a:extLst>
              <a:ext uri="{FF2B5EF4-FFF2-40B4-BE49-F238E27FC236}">
                <a16:creationId xmlns:a16="http://schemas.microsoft.com/office/drawing/2014/main" id="{6FDC0840-8880-4FDE-BDAA-34E0E297FE6F}"/>
              </a:ext>
            </a:extLst>
          </p:cNvPr>
          <p:cNvPicPr>
            <a:picLocks noGrp="1" noChangeAspect="1"/>
          </p:cNvPicPr>
          <p:nvPr>
            <p:ph idx="1"/>
          </p:nvPr>
        </p:nvPicPr>
        <p:blipFill>
          <a:blip r:embed="rId2"/>
          <a:stretch>
            <a:fillRect/>
          </a:stretch>
        </p:blipFill>
        <p:spPr>
          <a:xfrm>
            <a:off x="1508125" y="1859280"/>
            <a:ext cx="9182100" cy="3806507"/>
          </a:xfrm>
          <a:ln w="12700">
            <a:solidFill>
              <a:schemeClr val="tx1"/>
            </a:solidFill>
          </a:ln>
        </p:spPr>
      </p:pic>
    </p:spTree>
    <p:extLst>
      <p:ext uri="{BB962C8B-B14F-4D97-AF65-F5344CB8AC3E}">
        <p14:creationId xmlns:p14="http://schemas.microsoft.com/office/powerpoint/2010/main" val="7083600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4126D-AEF0-4CAA-8C05-1292EA7E7330}"/>
              </a:ext>
            </a:extLst>
          </p:cNvPr>
          <p:cNvSpPr>
            <a:spLocks noGrp="1"/>
          </p:cNvSpPr>
          <p:nvPr>
            <p:ph type="title"/>
          </p:nvPr>
        </p:nvSpPr>
        <p:spPr>
          <a:xfrm>
            <a:off x="74427" y="1"/>
            <a:ext cx="10143357" cy="361490"/>
          </a:xfrm>
        </p:spPr>
        <p:txBody>
          <a:bodyPr>
            <a:normAutofit fontScale="90000"/>
          </a:bodyPr>
          <a:lstStyle/>
          <a:p>
            <a:br>
              <a:rPr lang="en-IN" b="1" i="0" dirty="0">
                <a:solidFill>
                  <a:srgbClr val="333333"/>
                </a:solidFill>
                <a:effectLst/>
                <a:latin typeface="Helvetica Neue"/>
              </a:rPr>
            </a:br>
            <a:br>
              <a:rPr lang="en-IN" b="1" i="0" dirty="0">
                <a:solidFill>
                  <a:srgbClr val="333333"/>
                </a:solidFill>
                <a:effectLst/>
                <a:latin typeface="Helvetica Neue"/>
              </a:rPr>
            </a:br>
            <a:br>
              <a:rPr lang="en-IN" sz="2200" b="1" i="0" dirty="0">
                <a:solidFill>
                  <a:srgbClr val="333333"/>
                </a:solidFill>
                <a:effectLst/>
                <a:latin typeface="Times New Roman" panose="02020603050405020304" pitchFamily="18" charset="0"/>
                <a:cs typeface="Times New Roman" panose="02020603050405020304" pitchFamily="18" charset="0"/>
              </a:rPr>
            </a:br>
            <a:r>
              <a:rPr lang="en-IN" sz="2200" b="1" dirty="0">
                <a:solidFill>
                  <a:srgbClr val="333333"/>
                </a:solidFill>
                <a:latin typeface="Times New Roman" panose="02020603050405020304" pitchFamily="18" charset="0"/>
                <a:cs typeface="Times New Roman" panose="02020603050405020304" pitchFamily="18" charset="0"/>
              </a:rPr>
              <a:t>29) web server transmits cleartext credentials</a:t>
            </a:r>
            <a:br>
              <a:rPr lang="en-US" sz="1050" b="1" i="0" dirty="0">
                <a:solidFill>
                  <a:srgbClr val="333333"/>
                </a:solidFill>
                <a:effectLst/>
                <a:latin typeface="Helvetica Neue"/>
              </a:rPr>
            </a:br>
            <a:br>
              <a:rPr lang="en-IN" sz="2900" b="1" i="0" dirty="0">
                <a:solidFill>
                  <a:srgbClr val="333333"/>
                </a:solidFill>
                <a:effectLst/>
                <a:latin typeface="Times New Roman" panose="02020603050405020304" pitchFamily="18" charset="0"/>
                <a:cs typeface="Times New Roman" panose="02020603050405020304" pitchFamily="18" charset="0"/>
              </a:rPr>
            </a:br>
            <a:br>
              <a:rPr lang="en-IN" b="1" i="0" dirty="0">
                <a:solidFill>
                  <a:srgbClr val="333333"/>
                </a:solidFill>
                <a:effectLst/>
                <a:latin typeface="Helvetica Neue"/>
              </a:rPr>
            </a:br>
            <a:endParaRPr lang="en-IN" dirty="0"/>
          </a:p>
        </p:txBody>
      </p:sp>
      <p:graphicFrame>
        <p:nvGraphicFramePr>
          <p:cNvPr id="13" name="Table 13">
            <a:extLst>
              <a:ext uri="{FF2B5EF4-FFF2-40B4-BE49-F238E27FC236}">
                <a16:creationId xmlns:a16="http://schemas.microsoft.com/office/drawing/2014/main" id="{4C78F117-DAE5-46BE-9265-D7BC1B59DF40}"/>
              </a:ext>
            </a:extLst>
          </p:cNvPr>
          <p:cNvGraphicFramePr>
            <a:graphicFrameLocks noGrp="1"/>
          </p:cNvGraphicFramePr>
          <p:nvPr>
            <p:ph idx="1"/>
            <p:extLst>
              <p:ext uri="{D42A27DB-BD31-4B8C-83A1-F6EECF244321}">
                <p14:modId xmlns:p14="http://schemas.microsoft.com/office/powerpoint/2010/main" val="1701870426"/>
              </p:ext>
            </p:extLst>
          </p:nvPr>
        </p:nvGraphicFramePr>
        <p:xfrm>
          <a:off x="159385" y="361491"/>
          <a:ext cx="11707495" cy="1995629"/>
        </p:xfrm>
        <a:graphic>
          <a:graphicData uri="http://schemas.openxmlformats.org/drawingml/2006/table">
            <a:tbl>
              <a:tblPr firstRow="1" bandRow="1">
                <a:tableStyleId>{5C22544A-7EE6-4342-B048-85BDC9FD1C3A}</a:tableStyleId>
              </a:tblPr>
              <a:tblGrid>
                <a:gridCol w="11707495">
                  <a:extLst>
                    <a:ext uri="{9D8B030D-6E8A-4147-A177-3AD203B41FA5}">
                      <a16:colId xmlns:a16="http://schemas.microsoft.com/office/drawing/2014/main" val="3947224784"/>
                    </a:ext>
                  </a:extLst>
                </a:gridCol>
              </a:tblGrid>
              <a:tr h="307856">
                <a:tc>
                  <a:txBody>
                    <a:bodyPr/>
                    <a:lstStyle/>
                    <a:p>
                      <a:r>
                        <a:rPr lang="en-US" baseline="0" dirty="0">
                          <a:solidFill>
                            <a:schemeClr val="tx1"/>
                          </a:solidFill>
                        </a:rPr>
                        <a:t>Observation</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502378585"/>
                  </a:ext>
                </a:extLst>
              </a:tr>
              <a:tr h="1629869">
                <a:tc>
                  <a:txBody>
                    <a:bodyPr/>
                    <a:lstStyle/>
                    <a:p>
                      <a:pPr marL="0" indent="0">
                        <a:buFontTx/>
                        <a:buNone/>
                      </a:pPr>
                      <a:r>
                        <a:rPr lang="en-US" sz="1800" b="0" i="0" kern="1200" dirty="0">
                          <a:solidFill>
                            <a:schemeClr val="dk1"/>
                          </a:solidFill>
                          <a:effectLst/>
                          <a:latin typeface="+mn-lt"/>
                          <a:ea typeface="+mn-ea"/>
                          <a:cs typeface="+mn-cs"/>
                        </a:rPr>
                        <a:t>The remote web server contains several HTML form fields containing an input of type 'password' which transmit their information to a remote web server in cleartext.</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32791383"/>
                  </a:ext>
                </a:extLst>
              </a:tr>
            </a:tbl>
          </a:graphicData>
        </a:graphic>
      </p:graphicFrame>
      <p:graphicFrame>
        <p:nvGraphicFramePr>
          <p:cNvPr id="14" name="Table 14">
            <a:extLst>
              <a:ext uri="{FF2B5EF4-FFF2-40B4-BE49-F238E27FC236}">
                <a16:creationId xmlns:a16="http://schemas.microsoft.com/office/drawing/2014/main" id="{4D9E4A05-4281-4347-8BE5-66B121F8E13F}"/>
              </a:ext>
            </a:extLst>
          </p:cNvPr>
          <p:cNvGraphicFramePr>
            <a:graphicFrameLocks noGrp="1"/>
          </p:cNvGraphicFramePr>
          <p:nvPr>
            <p:extLst>
              <p:ext uri="{D42A27DB-BD31-4B8C-83A1-F6EECF244321}">
                <p14:modId xmlns:p14="http://schemas.microsoft.com/office/powerpoint/2010/main" val="1423687270"/>
              </p:ext>
            </p:extLst>
          </p:nvPr>
        </p:nvGraphicFramePr>
        <p:xfrm>
          <a:off x="159386" y="2350715"/>
          <a:ext cx="11707494" cy="365760"/>
        </p:xfrm>
        <a:graphic>
          <a:graphicData uri="http://schemas.openxmlformats.org/drawingml/2006/table">
            <a:tbl>
              <a:tblPr firstRow="1" bandRow="1">
                <a:tableStyleId>{5C22544A-7EE6-4342-B048-85BDC9FD1C3A}</a:tableStyleId>
              </a:tblPr>
              <a:tblGrid>
                <a:gridCol w="2182696">
                  <a:extLst>
                    <a:ext uri="{9D8B030D-6E8A-4147-A177-3AD203B41FA5}">
                      <a16:colId xmlns:a16="http://schemas.microsoft.com/office/drawing/2014/main" val="3092710654"/>
                    </a:ext>
                  </a:extLst>
                </a:gridCol>
                <a:gridCol w="544534">
                  <a:extLst>
                    <a:ext uri="{9D8B030D-6E8A-4147-A177-3AD203B41FA5}">
                      <a16:colId xmlns:a16="http://schemas.microsoft.com/office/drawing/2014/main" val="1324316881"/>
                    </a:ext>
                  </a:extLst>
                </a:gridCol>
                <a:gridCol w="1819241">
                  <a:extLst>
                    <a:ext uri="{9D8B030D-6E8A-4147-A177-3AD203B41FA5}">
                      <a16:colId xmlns:a16="http://schemas.microsoft.com/office/drawing/2014/main" val="2565159919"/>
                    </a:ext>
                  </a:extLst>
                </a:gridCol>
                <a:gridCol w="618789">
                  <a:extLst>
                    <a:ext uri="{9D8B030D-6E8A-4147-A177-3AD203B41FA5}">
                      <a16:colId xmlns:a16="http://schemas.microsoft.com/office/drawing/2014/main" val="3631140609"/>
                    </a:ext>
                  </a:extLst>
                </a:gridCol>
                <a:gridCol w="1930623">
                  <a:extLst>
                    <a:ext uri="{9D8B030D-6E8A-4147-A177-3AD203B41FA5}">
                      <a16:colId xmlns:a16="http://schemas.microsoft.com/office/drawing/2014/main" val="1770981290"/>
                    </a:ext>
                  </a:extLst>
                </a:gridCol>
                <a:gridCol w="556910">
                  <a:extLst>
                    <a:ext uri="{9D8B030D-6E8A-4147-A177-3AD203B41FA5}">
                      <a16:colId xmlns:a16="http://schemas.microsoft.com/office/drawing/2014/main" val="2050343036"/>
                    </a:ext>
                  </a:extLst>
                </a:gridCol>
                <a:gridCol w="1744986">
                  <a:extLst>
                    <a:ext uri="{9D8B030D-6E8A-4147-A177-3AD203B41FA5}">
                      <a16:colId xmlns:a16="http://schemas.microsoft.com/office/drawing/2014/main" val="2067942846"/>
                    </a:ext>
                  </a:extLst>
                </a:gridCol>
                <a:gridCol w="532159">
                  <a:extLst>
                    <a:ext uri="{9D8B030D-6E8A-4147-A177-3AD203B41FA5}">
                      <a16:colId xmlns:a16="http://schemas.microsoft.com/office/drawing/2014/main" val="1742857350"/>
                    </a:ext>
                  </a:extLst>
                </a:gridCol>
                <a:gridCol w="1777556">
                  <a:extLst>
                    <a:ext uri="{9D8B030D-6E8A-4147-A177-3AD203B41FA5}">
                      <a16:colId xmlns:a16="http://schemas.microsoft.com/office/drawing/2014/main" val="2980253927"/>
                    </a:ext>
                  </a:extLst>
                </a:gridCol>
              </a:tblGrid>
              <a:tr h="0">
                <a:tc>
                  <a:txBody>
                    <a:bodyPr/>
                    <a:lstStyle/>
                    <a:p>
                      <a:r>
                        <a:rPr lang="en-US" baseline="0" dirty="0">
                          <a:solidFill>
                            <a:schemeClr val="tx1"/>
                          </a:solidFill>
                        </a:rPr>
                        <a:t>Risk</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Critical</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High</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aseline="0" dirty="0">
                          <a:solidFill>
                            <a:schemeClr val="tx1"/>
                          </a:solidFill>
                        </a:rPr>
                        <a:t>Medium</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r>
                        <a:rPr lang="en-US" baseline="0" dirty="0">
                          <a:solidFill>
                            <a:schemeClr val="tx1"/>
                          </a:solidFill>
                        </a:rPr>
                        <a:t>Low</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4185177"/>
                  </a:ext>
                </a:extLst>
              </a:tr>
            </a:tbl>
          </a:graphicData>
        </a:graphic>
      </p:graphicFrame>
      <p:graphicFrame>
        <p:nvGraphicFramePr>
          <p:cNvPr id="15" name="Table 15">
            <a:extLst>
              <a:ext uri="{FF2B5EF4-FFF2-40B4-BE49-F238E27FC236}">
                <a16:creationId xmlns:a16="http://schemas.microsoft.com/office/drawing/2014/main" id="{DBDB0BDA-7716-4C60-A1AD-FCEFA443DDDE}"/>
              </a:ext>
            </a:extLst>
          </p:cNvPr>
          <p:cNvGraphicFramePr>
            <a:graphicFrameLocks noGrp="1"/>
          </p:cNvGraphicFramePr>
          <p:nvPr>
            <p:extLst>
              <p:ext uri="{D42A27DB-BD31-4B8C-83A1-F6EECF244321}">
                <p14:modId xmlns:p14="http://schemas.microsoft.com/office/powerpoint/2010/main" val="30443198"/>
              </p:ext>
            </p:extLst>
          </p:nvPr>
        </p:nvGraphicFramePr>
        <p:xfrm>
          <a:off x="152400" y="2718610"/>
          <a:ext cx="11701145" cy="2371550"/>
        </p:xfrm>
        <a:graphic>
          <a:graphicData uri="http://schemas.openxmlformats.org/drawingml/2006/table">
            <a:tbl>
              <a:tblPr firstRow="1" bandRow="1">
                <a:tableStyleId>{5C22544A-7EE6-4342-B048-85BDC9FD1C3A}</a:tableStyleId>
              </a:tblPr>
              <a:tblGrid>
                <a:gridCol w="11701145">
                  <a:extLst>
                    <a:ext uri="{9D8B030D-6E8A-4147-A177-3AD203B41FA5}">
                      <a16:colId xmlns:a16="http://schemas.microsoft.com/office/drawing/2014/main" val="3496989527"/>
                    </a:ext>
                  </a:extLst>
                </a:gridCol>
              </a:tblGrid>
              <a:tr h="1227398">
                <a:tc>
                  <a:txBody>
                    <a:bodyPr/>
                    <a:lstStyle/>
                    <a:p>
                      <a:r>
                        <a:rPr lang="en-US" sz="1800" b="0" i="0" kern="1200" baseline="0" dirty="0">
                          <a:solidFill>
                            <a:schemeClr val="tx1"/>
                          </a:solidFill>
                          <a:effectLst/>
                          <a:latin typeface="+mn-lt"/>
                          <a:ea typeface="+mn-ea"/>
                          <a:cs typeface="+mn-cs"/>
                        </a:rPr>
                        <a:t>An attacker eavesdropping the traffic between web browser and server may obtain logins and passwords of valid users.</a:t>
                      </a:r>
                      <a:endParaRPr lang="en-IN"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53857337"/>
                  </a:ext>
                </a:extLst>
              </a:tr>
              <a:tr h="420301">
                <a:tc>
                  <a:txBody>
                    <a:bodyPr/>
                    <a:lstStyle/>
                    <a:p>
                      <a:r>
                        <a:rPr lang="en-US" dirty="0"/>
                        <a:t>Recommendations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5445207"/>
                  </a:ext>
                </a:extLst>
              </a:tr>
              <a:tr h="723851">
                <a:tc>
                  <a:txBody>
                    <a:bodyPr/>
                    <a:lstStyle/>
                    <a:p>
                      <a:r>
                        <a:rPr lang="en-US" sz="1800" b="0" i="0" kern="1200" dirty="0">
                          <a:solidFill>
                            <a:schemeClr val="dk1"/>
                          </a:solidFill>
                          <a:effectLst/>
                          <a:latin typeface="+mn-lt"/>
                          <a:ea typeface="+mn-ea"/>
                          <a:cs typeface="+mn-cs"/>
                        </a:rPr>
                        <a:t>Make sure that every sensitive form transmits content over HTTPS.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4146311"/>
                  </a:ext>
                </a:extLst>
              </a:tr>
            </a:tbl>
          </a:graphicData>
        </a:graphic>
      </p:graphicFrame>
    </p:spTree>
    <p:extLst>
      <p:ext uri="{BB962C8B-B14F-4D97-AF65-F5344CB8AC3E}">
        <p14:creationId xmlns:p14="http://schemas.microsoft.com/office/powerpoint/2010/main" val="11446135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84B89-28AB-43E1-89C0-231E0BC1C759}"/>
              </a:ext>
            </a:extLst>
          </p:cNvPr>
          <p:cNvSpPr>
            <a:spLocks noGrp="1"/>
          </p:cNvSpPr>
          <p:nvPr>
            <p:ph type="title"/>
          </p:nvPr>
        </p:nvSpPr>
        <p:spPr>
          <a:xfrm>
            <a:off x="0" y="0"/>
            <a:ext cx="10058400" cy="1209040"/>
          </a:xfrm>
        </p:spPr>
        <p:txBody>
          <a:bodyPr/>
          <a:lstStyle/>
          <a:p>
            <a:r>
              <a:rPr lang="en-US" dirty="0"/>
              <a:t>Proof of vulnerability detection</a:t>
            </a:r>
            <a:endParaRPr lang="en-IN" dirty="0"/>
          </a:p>
        </p:txBody>
      </p:sp>
      <p:pic>
        <p:nvPicPr>
          <p:cNvPr id="5" name="Content Placeholder 4">
            <a:extLst>
              <a:ext uri="{FF2B5EF4-FFF2-40B4-BE49-F238E27FC236}">
                <a16:creationId xmlns:a16="http://schemas.microsoft.com/office/drawing/2014/main" id="{199839ED-0F03-48FE-9122-4EE6DCE3556E}"/>
              </a:ext>
            </a:extLst>
          </p:cNvPr>
          <p:cNvPicPr>
            <a:picLocks noGrp="1" noChangeAspect="1"/>
          </p:cNvPicPr>
          <p:nvPr>
            <p:ph idx="1"/>
          </p:nvPr>
        </p:nvPicPr>
        <p:blipFill>
          <a:blip r:embed="rId2"/>
          <a:stretch>
            <a:fillRect/>
          </a:stretch>
        </p:blipFill>
        <p:spPr>
          <a:xfrm>
            <a:off x="1422401" y="2194560"/>
            <a:ext cx="9053512" cy="3323590"/>
          </a:xfrm>
          <a:ln w="12700">
            <a:solidFill>
              <a:schemeClr val="tx1"/>
            </a:solidFill>
          </a:ln>
        </p:spPr>
      </p:pic>
    </p:spTree>
    <p:extLst>
      <p:ext uri="{BB962C8B-B14F-4D97-AF65-F5344CB8AC3E}">
        <p14:creationId xmlns:p14="http://schemas.microsoft.com/office/powerpoint/2010/main" val="32185274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3000"/>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E383F-2C0E-46CC-BD68-4B96CA1ACEBD}"/>
              </a:ext>
            </a:extLst>
          </p:cNvPr>
          <p:cNvSpPr>
            <a:spLocks noGrp="1"/>
          </p:cNvSpPr>
          <p:nvPr>
            <p:ph type="title"/>
          </p:nvPr>
        </p:nvSpPr>
        <p:spPr>
          <a:xfrm>
            <a:off x="2724404" y="1602232"/>
            <a:ext cx="6988556" cy="2817368"/>
          </a:xfrm>
        </p:spPr>
        <p:txBody>
          <a:bodyPr>
            <a:normAutofit/>
          </a:bodyPr>
          <a:lstStyle/>
          <a:p>
            <a:pPr algn="ctr"/>
            <a:r>
              <a:rPr lang="en-US" sz="7200" dirty="0">
                <a:latin typeface="Algerian" panose="04020705040A02060702" pitchFamily="82" charset="0"/>
              </a:rPr>
              <a:t>Thank you</a:t>
            </a:r>
            <a:endParaRPr lang="en-IN" sz="7200" dirty="0">
              <a:latin typeface="Algerian" panose="04020705040A02060702" pitchFamily="82" charset="0"/>
            </a:endParaRPr>
          </a:p>
        </p:txBody>
      </p:sp>
    </p:spTree>
    <p:extLst>
      <p:ext uri="{BB962C8B-B14F-4D97-AF65-F5344CB8AC3E}">
        <p14:creationId xmlns:p14="http://schemas.microsoft.com/office/powerpoint/2010/main" val="353248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BD279-EAF0-4226-9D57-F4E5FE6DD526}"/>
              </a:ext>
            </a:extLst>
          </p:cNvPr>
          <p:cNvSpPr>
            <a:spLocks noGrp="1"/>
          </p:cNvSpPr>
          <p:nvPr>
            <p:ph type="title"/>
          </p:nvPr>
        </p:nvSpPr>
        <p:spPr>
          <a:xfrm>
            <a:off x="355600" y="484632"/>
            <a:ext cx="7995920" cy="673608"/>
          </a:xfrm>
        </p:spPr>
        <p:txBody>
          <a:bodyPr>
            <a:normAutofit/>
          </a:bodyPr>
          <a:lstStyle/>
          <a:p>
            <a:r>
              <a:rPr lang="en-US" sz="3200" b="1" dirty="0">
                <a:latin typeface="Times New Roman" panose="02020603050405020304" pitchFamily="18" charset="0"/>
                <a:cs typeface="Times New Roman" panose="02020603050405020304" pitchFamily="18" charset="0"/>
              </a:rPr>
              <a:t>Security testing - overview</a:t>
            </a: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FF5E623-07DC-4786-9DE2-FAFD7655EA9A}"/>
              </a:ext>
            </a:extLst>
          </p:cNvPr>
          <p:cNvSpPr>
            <a:spLocks noGrp="1"/>
          </p:cNvSpPr>
          <p:nvPr>
            <p:ph idx="1"/>
          </p:nvPr>
        </p:nvSpPr>
        <p:spPr>
          <a:xfrm>
            <a:off x="345440" y="1158240"/>
            <a:ext cx="11480800" cy="5557520"/>
          </a:xfrm>
        </p:spPr>
        <p:txBody>
          <a:bodyPr/>
          <a:lstStyle/>
          <a:p>
            <a:pPr marL="0" indent="0">
              <a:buNone/>
            </a:pPr>
            <a:r>
              <a:rPr lang="en-US" b="1" u="sng" dirty="0"/>
              <a:t>Background</a:t>
            </a:r>
          </a:p>
          <a:p>
            <a:r>
              <a:rPr lang="en-IN" dirty="0"/>
              <a:t>I performed a </a:t>
            </a:r>
            <a:r>
              <a:rPr lang="en-IN" dirty="0" err="1"/>
              <a:t>blackbox</a:t>
            </a:r>
            <a:r>
              <a:rPr lang="en-IN" dirty="0"/>
              <a:t> external vulnerability scan on the website using an automatic scanner.</a:t>
            </a:r>
          </a:p>
          <a:p>
            <a:r>
              <a:rPr lang="en-IN" dirty="0"/>
              <a:t>The main aim of this vulnerability assessment is to identify the security issues within the website.</a:t>
            </a:r>
          </a:p>
          <a:p>
            <a:pPr marL="0" indent="0">
              <a:buNone/>
            </a:pPr>
            <a:endParaRPr lang="en-IN" dirty="0"/>
          </a:p>
          <a:p>
            <a:pPr marL="0" indent="0">
              <a:buNone/>
            </a:pPr>
            <a:r>
              <a:rPr lang="en-IN" b="1" u="sng" dirty="0"/>
              <a:t>Result </a:t>
            </a:r>
          </a:p>
          <a:p>
            <a:r>
              <a:rPr lang="en-IN" dirty="0"/>
              <a:t>I found several vulnerabilities which were present on the website during the assessment.</a:t>
            </a:r>
          </a:p>
          <a:p>
            <a:pPr marL="0" indent="0">
              <a:buNone/>
            </a:pPr>
            <a:endParaRPr lang="en-IN" b="1" u="sng" dirty="0"/>
          </a:p>
        </p:txBody>
      </p:sp>
      <p:graphicFrame>
        <p:nvGraphicFramePr>
          <p:cNvPr id="5" name="Diagram 4">
            <a:extLst>
              <a:ext uri="{FF2B5EF4-FFF2-40B4-BE49-F238E27FC236}">
                <a16:creationId xmlns:a16="http://schemas.microsoft.com/office/drawing/2014/main" id="{9557A818-3762-404D-8AC4-29C00D0BFBE5}"/>
              </a:ext>
            </a:extLst>
          </p:cNvPr>
          <p:cNvGraphicFramePr/>
          <p:nvPr>
            <p:extLst>
              <p:ext uri="{D42A27DB-BD31-4B8C-83A1-F6EECF244321}">
                <p14:modId xmlns:p14="http://schemas.microsoft.com/office/powerpoint/2010/main" val="3564069846"/>
              </p:ext>
            </p:extLst>
          </p:nvPr>
        </p:nvGraphicFramePr>
        <p:xfrm>
          <a:off x="955040" y="4271603"/>
          <a:ext cx="8128000" cy="21149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a:extLst>
              <a:ext uri="{FF2B5EF4-FFF2-40B4-BE49-F238E27FC236}">
                <a16:creationId xmlns:a16="http://schemas.microsoft.com/office/drawing/2014/main" id="{76698745-514E-4918-9E04-0212D9007EAE}"/>
              </a:ext>
            </a:extLst>
          </p:cNvPr>
          <p:cNvCxnSpPr>
            <a:cxnSpLocks/>
          </p:cNvCxnSpPr>
          <p:nvPr/>
        </p:nvCxnSpPr>
        <p:spPr>
          <a:xfrm>
            <a:off x="274320" y="1158240"/>
            <a:ext cx="7904480"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5177903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4000"/>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6477C-5C47-49BD-9F20-5AB28EC7FDB7}"/>
              </a:ext>
            </a:extLst>
          </p:cNvPr>
          <p:cNvSpPr>
            <a:spLocks noGrp="1"/>
          </p:cNvSpPr>
          <p:nvPr>
            <p:ph type="title"/>
          </p:nvPr>
        </p:nvSpPr>
        <p:spPr>
          <a:xfrm>
            <a:off x="193040" y="883920"/>
            <a:ext cx="5080000" cy="1127760"/>
          </a:xfrm>
          <a:gradFill>
            <a:gsLst>
              <a:gs pos="39000">
                <a:srgbClr val="FF0000"/>
              </a:gs>
              <a:gs pos="100000">
                <a:srgbClr val="00B0F0"/>
              </a:gs>
            </a:gsLst>
            <a:lin ang="5400000" scaled="1"/>
          </a:gradFill>
        </p:spPr>
        <p:txBody>
          <a:bodyPr>
            <a:normAutofit fontScale="90000"/>
          </a:bodyPr>
          <a:lstStyle/>
          <a:p>
            <a:r>
              <a:rPr lang="en-US" sz="4000" dirty="0"/>
              <a:t>Infrastructure security testing report</a:t>
            </a:r>
            <a:endParaRPr lang="en-IN" sz="4000" dirty="0"/>
          </a:p>
        </p:txBody>
      </p:sp>
      <p:sp>
        <p:nvSpPr>
          <p:cNvPr id="3" name="Content Placeholder 2">
            <a:extLst>
              <a:ext uri="{FF2B5EF4-FFF2-40B4-BE49-F238E27FC236}">
                <a16:creationId xmlns:a16="http://schemas.microsoft.com/office/drawing/2014/main" id="{C4320DA9-D8E5-4D70-BBF0-D41D4556B733}"/>
              </a:ext>
            </a:extLst>
          </p:cNvPr>
          <p:cNvSpPr>
            <a:spLocks noGrp="1"/>
          </p:cNvSpPr>
          <p:nvPr>
            <p:ph idx="1"/>
          </p:nvPr>
        </p:nvSpPr>
        <p:spPr>
          <a:xfrm>
            <a:off x="277368" y="2263648"/>
            <a:ext cx="3756152" cy="540512"/>
          </a:xfrm>
          <a:gradFill>
            <a:gsLst>
              <a:gs pos="39000">
                <a:srgbClr val="FF0000"/>
              </a:gs>
              <a:gs pos="100000">
                <a:srgbClr val="00B0F0"/>
              </a:gs>
            </a:gsLst>
            <a:lin ang="5400000" scaled="1"/>
          </a:gradFill>
        </p:spPr>
        <p:txBody>
          <a:bodyPr>
            <a:normAutofit/>
          </a:bodyPr>
          <a:lstStyle/>
          <a:p>
            <a:pPr marL="0" indent="0">
              <a:buNone/>
            </a:pPr>
            <a:r>
              <a:rPr lang="en-US" sz="2800" dirty="0"/>
              <a:t>VA on my host system</a:t>
            </a:r>
            <a:endParaRPr lang="en-IN" sz="2800" dirty="0"/>
          </a:p>
        </p:txBody>
      </p:sp>
      <p:pic>
        <p:nvPicPr>
          <p:cNvPr id="6" name="Graphic 5" descr="Laptop">
            <a:extLst>
              <a:ext uri="{FF2B5EF4-FFF2-40B4-BE49-F238E27FC236}">
                <a16:creationId xmlns:a16="http://schemas.microsoft.com/office/drawing/2014/main" id="{0E2303CA-B617-4F13-B0DB-035E9B33FD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3120" y="3002281"/>
            <a:ext cx="2103120" cy="2103120"/>
          </a:xfrm>
          <a:prstGeom prst="rect">
            <a:avLst/>
          </a:prstGeom>
        </p:spPr>
      </p:pic>
    </p:spTree>
    <p:extLst>
      <p:ext uri="{BB962C8B-B14F-4D97-AF65-F5344CB8AC3E}">
        <p14:creationId xmlns:p14="http://schemas.microsoft.com/office/powerpoint/2010/main" val="9508900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3000"/>
            <a:lum/>
            <a:extLst>
              <a:ext uri="{837473B0-CC2E-450A-ABE3-18F120FF3D39}">
                <a1611:picAttrSrcUrl xmlns:a1611="http://schemas.microsoft.com/office/drawing/2016/11/main" r:id="rId3"/>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9AFC4-BA4A-45EC-8A05-0AB2D185088E}"/>
              </a:ext>
            </a:extLst>
          </p:cNvPr>
          <p:cNvSpPr>
            <a:spLocks noGrp="1"/>
          </p:cNvSpPr>
          <p:nvPr>
            <p:ph type="title"/>
          </p:nvPr>
        </p:nvSpPr>
        <p:spPr>
          <a:xfrm>
            <a:off x="4124452" y="962152"/>
            <a:ext cx="3806952" cy="815848"/>
          </a:xfrm>
        </p:spPr>
        <p:txBody>
          <a:bodyPr>
            <a:normAutofit fontScale="90000"/>
          </a:bodyPr>
          <a:lstStyle/>
          <a:p>
            <a:r>
              <a:rPr lang="en-US" dirty="0"/>
              <a:t>Report Details</a:t>
            </a:r>
            <a:endParaRPr lang="en-IN" dirty="0"/>
          </a:p>
        </p:txBody>
      </p:sp>
      <p:graphicFrame>
        <p:nvGraphicFramePr>
          <p:cNvPr id="7" name="Table 7">
            <a:extLst>
              <a:ext uri="{FF2B5EF4-FFF2-40B4-BE49-F238E27FC236}">
                <a16:creationId xmlns:a16="http://schemas.microsoft.com/office/drawing/2014/main" id="{51A8D9B0-70D9-436C-A6C4-38601C2B0F30}"/>
              </a:ext>
            </a:extLst>
          </p:cNvPr>
          <p:cNvGraphicFramePr>
            <a:graphicFrameLocks noGrp="1"/>
          </p:cNvGraphicFramePr>
          <p:nvPr>
            <p:ph idx="1"/>
            <p:extLst>
              <p:ext uri="{D42A27DB-BD31-4B8C-83A1-F6EECF244321}">
                <p14:modId xmlns:p14="http://schemas.microsoft.com/office/powerpoint/2010/main" val="2800842890"/>
              </p:ext>
            </p:extLst>
          </p:nvPr>
        </p:nvGraphicFramePr>
        <p:xfrm>
          <a:off x="2289048" y="2153920"/>
          <a:ext cx="7477760" cy="2003099"/>
        </p:xfrm>
        <a:graphic>
          <a:graphicData uri="http://schemas.openxmlformats.org/drawingml/2006/table">
            <a:tbl>
              <a:tblPr firstRow="1" bandRow="1">
                <a:tableStyleId>{5C22544A-7EE6-4342-B048-85BDC9FD1C3A}</a:tableStyleId>
              </a:tblPr>
              <a:tblGrid>
                <a:gridCol w="3728966">
                  <a:extLst>
                    <a:ext uri="{9D8B030D-6E8A-4147-A177-3AD203B41FA5}">
                      <a16:colId xmlns:a16="http://schemas.microsoft.com/office/drawing/2014/main" val="990717197"/>
                    </a:ext>
                  </a:extLst>
                </a:gridCol>
                <a:gridCol w="3748794">
                  <a:extLst>
                    <a:ext uri="{9D8B030D-6E8A-4147-A177-3AD203B41FA5}">
                      <a16:colId xmlns:a16="http://schemas.microsoft.com/office/drawing/2014/main" val="1659908083"/>
                    </a:ext>
                  </a:extLst>
                </a:gridCol>
              </a:tblGrid>
              <a:tr h="894080">
                <a:tc>
                  <a:txBody>
                    <a:bodyPr/>
                    <a:lstStyle/>
                    <a:p>
                      <a:pPr algn="ctr"/>
                      <a:r>
                        <a:rPr lang="en-US" sz="2000" baseline="0" dirty="0">
                          <a:solidFill>
                            <a:schemeClr val="bg1"/>
                          </a:solidFill>
                        </a:rPr>
                        <a:t>Operating System </a:t>
                      </a:r>
                      <a:endParaRPr lang="en-IN" sz="2000" baseline="0" dirty="0">
                        <a:solidFill>
                          <a:schemeClr val="bg1"/>
                        </a:solidFill>
                      </a:endParaRPr>
                    </a:p>
                  </a:txBody>
                  <a:tcPr>
                    <a:solidFill>
                      <a:schemeClr val="bg1">
                        <a:lumMod val="65000"/>
                      </a:schemeClr>
                    </a:solidFill>
                  </a:tcPr>
                </a:tc>
                <a:tc>
                  <a:txBody>
                    <a:bodyPr/>
                    <a:lstStyle/>
                    <a:p>
                      <a:r>
                        <a:rPr lang="en-US" sz="2000" dirty="0">
                          <a:solidFill>
                            <a:schemeClr val="tx1"/>
                          </a:solidFill>
                        </a:rPr>
                        <a:t>Windows 10</a:t>
                      </a:r>
                      <a:endParaRPr lang="en-IN" sz="2000" dirty="0">
                        <a:solidFill>
                          <a:schemeClr val="tx1"/>
                        </a:solidFill>
                      </a:endParaRPr>
                    </a:p>
                  </a:txBody>
                  <a:tcPr>
                    <a:solidFill>
                      <a:schemeClr val="bg1">
                        <a:lumMod val="95000"/>
                      </a:schemeClr>
                    </a:solidFill>
                  </a:tcPr>
                </a:tc>
                <a:extLst>
                  <a:ext uri="{0D108BD9-81ED-4DB2-BD59-A6C34878D82A}">
                    <a16:rowId xmlns:a16="http://schemas.microsoft.com/office/drawing/2014/main" val="2879558599"/>
                  </a:ext>
                </a:extLst>
              </a:tr>
              <a:tr h="1109019">
                <a:tc>
                  <a:txBody>
                    <a:bodyPr/>
                    <a:lstStyle/>
                    <a:p>
                      <a:pPr algn="ctr"/>
                      <a:r>
                        <a:rPr lang="en-US" sz="2000" b="1" baseline="0" dirty="0">
                          <a:solidFill>
                            <a:schemeClr val="bg1"/>
                          </a:solidFill>
                        </a:rPr>
                        <a:t>Automatic Scan Performed on</a:t>
                      </a:r>
                      <a:endParaRPr lang="en-IN" sz="2000" b="1" baseline="0" dirty="0">
                        <a:solidFill>
                          <a:schemeClr val="bg1"/>
                        </a:solidFill>
                      </a:endParaRPr>
                    </a:p>
                  </a:txBody>
                  <a:tcPr>
                    <a:solidFill>
                      <a:schemeClr val="bg1">
                        <a:lumMod val="65000"/>
                      </a:schemeClr>
                    </a:solidFill>
                  </a:tcPr>
                </a:tc>
                <a:tc>
                  <a:txBody>
                    <a:bodyPr/>
                    <a:lstStyle/>
                    <a:p>
                      <a:r>
                        <a:rPr lang="en-US" sz="2000" b="1" dirty="0"/>
                        <a:t>Nessus Essentials</a:t>
                      </a:r>
                      <a:endParaRPr lang="en-IN" sz="2000" b="1" dirty="0"/>
                    </a:p>
                  </a:txBody>
                  <a:tcPr>
                    <a:solidFill>
                      <a:schemeClr val="bg1">
                        <a:lumMod val="95000"/>
                      </a:schemeClr>
                    </a:solidFill>
                  </a:tcPr>
                </a:tc>
                <a:extLst>
                  <a:ext uri="{0D108BD9-81ED-4DB2-BD59-A6C34878D82A}">
                    <a16:rowId xmlns:a16="http://schemas.microsoft.com/office/drawing/2014/main" val="2021592600"/>
                  </a:ext>
                </a:extLst>
              </a:tr>
            </a:tbl>
          </a:graphicData>
        </a:graphic>
      </p:graphicFrame>
    </p:spTree>
    <p:extLst>
      <p:ext uri="{BB962C8B-B14F-4D97-AF65-F5344CB8AC3E}">
        <p14:creationId xmlns:p14="http://schemas.microsoft.com/office/powerpoint/2010/main" val="6051547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3000" b="-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673A8-B7DB-4CEF-A706-58C41BDB6AC1}"/>
              </a:ext>
            </a:extLst>
          </p:cNvPr>
          <p:cNvSpPr>
            <a:spLocks noGrp="1"/>
          </p:cNvSpPr>
          <p:nvPr>
            <p:ph type="title"/>
          </p:nvPr>
        </p:nvSpPr>
        <p:spPr>
          <a:xfrm>
            <a:off x="2062480" y="880872"/>
            <a:ext cx="7555865" cy="1609344"/>
          </a:xfrm>
        </p:spPr>
        <p:txBody>
          <a:bodyPr>
            <a:normAutofit fontScale="90000"/>
          </a:bodyPr>
          <a:lstStyle/>
          <a:p>
            <a:pPr algn="ctr"/>
            <a:br>
              <a:rPr lang="en-US" dirty="0"/>
            </a:br>
            <a:r>
              <a:rPr lang="en-US" dirty="0">
                <a:solidFill>
                  <a:schemeClr val="bg1"/>
                </a:solidFill>
              </a:rPr>
              <a:t>Brief Summary of the assessment</a:t>
            </a:r>
            <a:br>
              <a:rPr lang="en-IN" dirty="0">
                <a:solidFill>
                  <a:schemeClr val="bg1"/>
                </a:solidFill>
              </a:rPr>
            </a:br>
            <a:endParaRPr lang="en-IN" dirty="0">
              <a:solidFill>
                <a:schemeClr val="bg1"/>
              </a:solidFill>
            </a:endParaRPr>
          </a:p>
        </p:txBody>
      </p:sp>
      <p:graphicFrame>
        <p:nvGraphicFramePr>
          <p:cNvPr id="9" name="Content Placeholder 8">
            <a:extLst>
              <a:ext uri="{FF2B5EF4-FFF2-40B4-BE49-F238E27FC236}">
                <a16:creationId xmlns:a16="http://schemas.microsoft.com/office/drawing/2014/main" id="{90934A97-69BB-41F5-8407-B089018805C6}"/>
              </a:ext>
            </a:extLst>
          </p:cNvPr>
          <p:cNvGraphicFramePr>
            <a:graphicFrameLocks noGrp="1"/>
          </p:cNvGraphicFramePr>
          <p:nvPr>
            <p:ph idx="1"/>
            <p:extLst>
              <p:ext uri="{D42A27DB-BD31-4B8C-83A1-F6EECF244321}">
                <p14:modId xmlns:p14="http://schemas.microsoft.com/office/powerpoint/2010/main" val="3230665114"/>
              </p:ext>
            </p:extLst>
          </p:nvPr>
        </p:nvGraphicFramePr>
        <p:xfrm>
          <a:off x="968375" y="2043176"/>
          <a:ext cx="9577705" cy="33822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918254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3366FF"/>
            </a:gs>
            <a:gs pos="74000">
              <a:srgbClr val="00B0F0"/>
            </a:gs>
            <a:gs pos="64000">
              <a:srgbClr val="00B0F0"/>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BD279-EAF0-4226-9D57-F4E5FE6DD526}"/>
              </a:ext>
            </a:extLst>
          </p:cNvPr>
          <p:cNvSpPr>
            <a:spLocks noGrp="1"/>
          </p:cNvSpPr>
          <p:nvPr>
            <p:ph type="title"/>
          </p:nvPr>
        </p:nvSpPr>
        <p:spPr>
          <a:xfrm>
            <a:off x="355600" y="484632"/>
            <a:ext cx="7995920" cy="673608"/>
          </a:xfrm>
        </p:spPr>
        <p:txBody>
          <a:bodyPr>
            <a:normAutofit/>
          </a:bodyPr>
          <a:lstStyle/>
          <a:p>
            <a:r>
              <a:rPr lang="en-US" sz="3200" b="1" dirty="0">
                <a:latin typeface="Times New Roman" panose="02020603050405020304" pitchFamily="18" charset="0"/>
                <a:cs typeface="Times New Roman" panose="02020603050405020304" pitchFamily="18" charset="0"/>
              </a:rPr>
              <a:t>Security testing - overview</a:t>
            </a: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FF5E623-07DC-4786-9DE2-FAFD7655EA9A}"/>
              </a:ext>
            </a:extLst>
          </p:cNvPr>
          <p:cNvSpPr>
            <a:spLocks noGrp="1"/>
          </p:cNvSpPr>
          <p:nvPr>
            <p:ph idx="1"/>
          </p:nvPr>
        </p:nvSpPr>
        <p:spPr>
          <a:xfrm>
            <a:off x="345440" y="1158240"/>
            <a:ext cx="11480800" cy="5557520"/>
          </a:xfrm>
        </p:spPr>
        <p:txBody>
          <a:bodyPr/>
          <a:lstStyle/>
          <a:p>
            <a:pPr marL="0" indent="0">
              <a:buNone/>
            </a:pPr>
            <a:r>
              <a:rPr lang="en-US" b="1" u="sng" dirty="0"/>
              <a:t>Background</a:t>
            </a:r>
          </a:p>
          <a:p>
            <a:r>
              <a:rPr lang="en-IN" dirty="0"/>
              <a:t>I performed a white box external vulnerability scan on my system using an automatic scanner.</a:t>
            </a:r>
          </a:p>
          <a:p>
            <a:r>
              <a:rPr lang="en-IN" dirty="0"/>
              <a:t>The main aim of this vulnerability assessment is to identify the security issues within the system.</a:t>
            </a:r>
          </a:p>
          <a:p>
            <a:pPr marL="0" indent="0">
              <a:buNone/>
            </a:pPr>
            <a:endParaRPr lang="en-IN" dirty="0"/>
          </a:p>
          <a:p>
            <a:pPr marL="0" indent="0">
              <a:buNone/>
            </a:pPr>
            <a:r>
              <a:rPr lang="en-IN" b="1" u="sng" dirty="0"/>
              <a:t>Result </a:t>
            </a:r>
          </a:p>
          <a:p>
            <a:r>
              <a:rPr lang="en-IN" dirty="0"/>
              <a:t>After the assessment, I found out that there were no vulnerabilities present in the host system</a:t>
            </a:r>
          </a:p>
          <a:p>
            <a:pPr marL="0" indent="0">
              <a:buNone/>
            </a:pPr>
            <a:endParaRPr lang="en-IN" b="1" u="sng" dirty="0"/>
          </a:p>
        </p:txBody>
      </p:sp>
      <p:graphicFrame>
        <p:nvGraphicFramePr>
          <p:cNvPr id="5" name="Diagram 4">
            <a:extLst>
              <a:ext uri="{FF2B5EF4-FFF2-40B4-BE49-F238E27FC236}">
                <a16:creationId xmlns:a16="http://schemas.microsoft.com/office/drawing/2014/main" id="{9557A818-3762-404D-8AC4-29C00D0BFBE5}"/>
              </a:ext>
            </a:extLst>
          </p:cNvPr>
          <p:cNvGraphicFramePr/>
          <p:nvPr>
            <p:extLst>
              <p:ext uri="{D42A27DB-BD31-4B8C-83A1-F6EECF244321}">
                <p14:modId xmlns:p14="http://schemas.microsoft.com/office/powerpoint/2010/main" val="308808656"/>
              </p:ext>
            </p:extLst>
          </p:nvPr>
        </p:nvGraphicFramePr>
        <p:xfrm>
          <a:off x="955040" y="4271603"/>
          <a:ext cx="8128000" cy="21149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a:extLst>
              <a:ext uri="{FF2B5EF4-FFF2-40B4-BE49-F238E27FC236}">
                <a16:creationId xmlns:a16="http://schemas.microsoft.com/office/drawing/2014/main" id="{76698745-514E-4918-9E04-0212D9007EAE}"/>
              </a:ext>
            </a:extLst>
          </p:cNvPr>
          <p:cNvCxnSpPr>
            <a:cxnSpLocks/>
          </p:cNvCxnSpPr>
          <p:nvPr/>
        </p:nvCxnSpPr>
        <p:spPr>
          <a:xfrm>
            <a:off x="274320" y="1158240"/>
            <a:ext cx="7904480"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5071425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7CC96-289C-4A13-BE71-05BB85968D63}"/>
              </a:ext>
            </a:extLst>
          </p:cNvPr>
          <p:cNvSpPr>
            <a:spLocks noGrp="1"/>
          </p:cNvSpPr>
          <p:nvPr>
            <p:ph type="title"/>
          </p:nvPr>
        </p:nvSpPr>
        <p:spPr/>
        <p:txBody>
          <a:bodyPr/>
          <a:lstStyle/>
          <a:p>
            <a:r>
              <a:rPr lang="en-US" dirty="0"/>
              <a:t>Proof that there were no vulnerabilities in the host system</a:t>
            </a:r>
            <a:endParaRPr lang="en-IN" dirty="0"/>
          </a:p>
        </p:txBody>
      </p:sp>
      <p:pic>
        <p:nvPicPr>
          <p:cNvPr id="5" name="Content Placeholder 4">
            <a:extLst>
              <a:ext uri="{FF2B5EF4-FFF2-40B4-BE49-F238E27FC236}">
                <a16:creationId xmlns:a16="http://schemas.microsoft.com/office/drawing/2014/main" id="{87B4634C-7314-45F7-B623-CBC2B7BBC49E}"/>
              </a:ext>
            </a:extLst>
          </p:cNvPr>
          <p:cNvPicPr>
            <a:picLocks noGrp="1" noChangeAspect="1"/>
          </p:cNvPicPr>
          <p:nvPr>
            <p:ph sz="half" idx="1"/>
          </p:nvPr>
        </p:nvPicPr>
        <p:blipFill>
          <a:blip r:embed="rId2"/>
          <a:stretch>
            <a:fillRect/>
          </a:stretch>
        </p:blipFill>
        <p:spPr>
          <a:xfrm>
            <a:off x="1069975" y="2896507"/>
            <a:ext cx="4754563" cy="2573111"/>
          </a:xfrm>
          <a:ln w="12700">
            <a:solidFill>
              <a:schemeClr val="tx1"/>
            </a:solidFill>
          </a:ln>
        </p:spPr>
      </p:pic>
      <p:pic>
        <p:nvPicPr>
          <p:cNvPr id="8" name="Content Placeholder 7">
            <a:extLst>
              <a:ext uri="{FF2B5EF4-FFF2-40B4-BE49-F238E27FC236}">
                <a16:creationId xmlns:a16="http://schemas.microsoft.com/office/drawing/2014/main" id="{7A99D094-F59A-42A8-B105-CA93C547340D}"/>
              </a:ext>
            </a:extLst>
          </p:cNvPr>
          <p:cNvPicPr>
            <a:picLocks noGrp="1" noChangeAspect="1"/>
          </p:cNvPicPr>
          <p:nvPr>
            <p:ph sz="half" idx="2"/>
          </p:nvPr>
        </p:nvPicPr>
        <p:blipFill>
          <a:blip r:embed="rId3"/>
          <a:stretch>
            <a:fillRect/>
          </a:stretch>
        </p:blipFill>
        <p:spPr>
          <a:xfrm>
            <a:off x="6364288" y="2896508"/>
            <a:ext cx="4754562" cy="2573110"/>
          </a:xfrm>
          <a:ln w="12700">
            <a:solidFill>
              <a:schemeClr val="tx1"/>
            </a:solidFill>
          </a:ln>
        </p:spPr>
      </p:pic>
    </p:spTree>
    <p:extLst>
      <p:ext uri="{BB962C8B-B14F-4D97-AF65-F5344CB8AC3E}">
        <p14:creationId xmlns:p14="http://schemas.microsoft.com/office/powerpoint/2010/main" val="36821759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83440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3B803-42C3-464C-A3A7-8C2E4F8F981D}"/>
              </a:ext>
            </a:extLst>
          </p:cNvPr>
          <p:cNvSpPr>
            <a:spLocks noGrp="1"/>
          </p:cNvSpPr>
          <p:nvPr>
            <p:ph type="title"/>
          </p:nvPr>
        </p:nvSpPr>
        <p:spPr/>
        <p:txBody>
          <a:bodyPr>
            <a:normAutofit fontScale="90000"/>
          </a:bodyPr>
          <a:lstStyle/>
          <a:p>
            <a:r>
              <a:rPr lang="en-US" dirty="0">
                <a:solidFill>
                  <a:schemeClr val="bg1"/>
                </a:solidFill>
              </a:rPr>
              <a:t>Finding the password of the zip file and then to crack the hashes hidden in it </a:t>
            </a:r>
            <a:endParaRPr lang="en-IN" dirty="0">
              <a:solidFill>
                <a:schemeClr val="bg1"/>
              </a:solidFill>
            </a:endParaRPr>
          </a:p>
        </p:txBody>
      </p:sp>
      <p:sp>
        <p:nvSpPr>
          <p:cNvPr id="3" name="Content Placeholder 2">
            <a:extLst>
              <a:ext uri="{FF2B5EF4-FFF2-40B4-BE49-F238E27FC236}">
                <a16:creationId xmlns:a16="http://schemas.microsoft.com/office/drawing/2014/main" id="{5B2AE75D-E6D2-4532-96AD-5DA5ED87346E}"/>
              </a:ext>
            </a:extLst>
          </p:cNvPr>
          <p:cNvSpPr>
            <a:spLocks noGrp="1"/>
          </p:cNvSpPr>
          <p:nvPr>
            <p:ph idx="1"/>
          </p:nvPr>
        </p:nvSpPr>
        <p:spPr>
          <a:xfrm>
            <a:off x="1069848" y="2121408"/>
            <a:ext cx="3481832" cy="499872"/>
          </a:xfrm>
        </p:spPr>
        <p:txBody>
          <a:bodyPr>
            <a:normAutofit lnSpcReduction="10000"/>
          </a:bodyPr>
          <a:lstStyle/>
          <a:p>
            <a:pPr marL="0" indent="0">
              <a:buNone/>
            </a:pPr>
            <a:r>
              <a:rPr lang="en-US" sz="3200" dirty="0">
                <a:solidFill>
                  <a:schemeClr val="bg1"/>
                </a:solidFill>
              </a:rPr>
              <a:t>Using Kali Linux</a:t>
            </a:r>
            <a:endParaRPr lang="en-IN" sz="3200" dirty="0">
              <a:solidFill>
                <a:schemeClr val="bg1"/>
              </a:solidFill>
            </a:endParaRPr>
          </a:p>
        </p:txBody>
      </p:sp>
    </p:spTree>
    <p:extLst>
      <p:ext uri="{BB962C8B-B14F-4D97-AF65-F5344CB8AC3E}">
        <p14:creationId xmlns:p14="http://schemas.microsoft.com/office/powerpoint/2010/main" val="12541045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1342F-31A5-4812-956D-4898D1492480}"/>
              </a:ext>
            </a:extLst>
          </p:cNvPr>
          <p:cNvSpPr>
            <a:spLocks noGrp="1"/>
          </p:cNvSpPr>
          <p:nvPr>
            <p:ph type="title"/>
          </p:nvPr>
        </p:nvSpPr>
        <p:spPr>
          <a:xfrm>
            <a:off x="0" y="80264"/>
            <a:ext cx="10058400" cy="925576"/>
          </a:xfrm>
        </p:spPr>
        <p:txBody>
          <a:bodyPr/>
          <a:lstStyle/>
          <a:p>
            <a:r>
              <a:rPr lang="en-US" dirty="0"/>
              <a:t>Process</a:t>
            </a:r>
            <a:endParaRPr lang="en-IN" dirty="0"/>
          </a:p>
        </p:txBody>
      </p:sp>
      <p:sp>
        <p:nvSpPr>
          <p:cNvPr id="3" name="Content Placeholder 2">
            <a:extLst>
              <a:ext uri="{FF2B5EF4-FFF2-40B4-BE49-F238E27FC236}">
                <a16:creationId xmlns:a16="http://schemas.microsoft.com/office/drawing/2014/main" id="{0B38B237-DB49-4E9F-AF6E-1A491DF978E5}"/>
              </a:ext>
            </a:extLst>
          </p:cNvPr>
          <p:cNvSpPr>
            <a:spLocks noGrp="1"/>
          </p:cNvSpPr>
          <p:nvPr>
            <p:ph idx="1"/>
          </p:nvPr>
        </p:nvSpPr>
        <p:spPr>
          <a:xfrm>
            <a:off x="257048" y="1463040"/>
            <a:ext cx="11213592" cy="4856480"/>
          </a:xfrm>
          <a:noFill/>
        </p:spPr>
        <p:txBody>
          <a:bodyPr/>
          <a:lstStyle/>
          <a:p>
            <a:pPr marL="0" indent="0">
              <a:buNone/>
            </a:pPr>
            <a:r>
              <a:rPr lang="en-US" sz="2400" b="1" u="sng" dirty="0">
                <a:latin typeface="Algerian" panose="04020705040A02060702" pitchFamily="82" charset="0"/>
              </a:rPr>
              <a:t>For finding the password of the zip file:</a:t>
            </a:r>
          </a:p>
          <a:p>
            <a:pPr marL="0" indent="0">
              <a:buNone/>
            </a:pPr>
            <a:r>
              <a:rPr lang="en-US" sz="2400" dirty="0">
                <a:latin typeface="Algerian" panose="04020705040A02060702" pitchFamily="82" charset="0"/>
              </a:rPr>
              <a:t>I used the tool – “</a:t>
            </a:r>
            <a:r>
              <a:rPr lang="en-US" sz="2400" dirty="0" err="1">
                <a:latin typeface="Times New Roman" panose="02020603050405020304" pitchFamily="18" charset="0"/>
                <a:cs typeface="Times New Roman" panose="02020603050405020304" pitchFamily="18" charset="0"/>
              </a:rPr>
              <a:t>fcrackzip</a:t>
            </a:r>
            <a:r>
              <a:rPr lang="en-US" sz="2400" dirty="0">
                <a:latin typeface="Algerian" panose="04020705040A02060702" pitchFamily="82" charset="0"/>
              </a:rPr>
              <a:t>” and launched a dictionary file attack using “</a:t>
            </a:r>
            <a:r>
              <a:rPr lang="en-US" sz="2400" dirty="0">
                <a:latin typeface="Times New Roman" panose="02020603050405020304" pitchFamily="18" charset="0"/>
                <a:cs typeface="Times New Roman" panose="02020603050405020304" pitchFamily="18" charset="0"/>
              </a:rPr>
              <a:t>rockyou.txt</a:t>
            </a:r>
            <a:r>
              <a:rPr lang="en-US" sz="2400" dirty="0">
                <a:latin typeface="Algerian" panose="04020705040A02060702" pitchFamily="82" charset="0"/>
              </a:rPr>
              <a:t>” on the zip file “</a:t>
            </a:r>
            <a:r>
              <a:rPr lang="en-US" sz="2400" dirty="0">
                <a:latin typeface="Times New Roman" panose="02020603050405020304" pitchFamily="18" charset="0"/>
                <a:cs typeface="Times New Roman" panose="02020603050405020304" pitchFamily="18" charset="0"/>
              </a:rPr>
              <a:t>m1ss10n.zip</a:t>
            </a:r>
            <a:r>
              <a:rPr lang="en-US" sz="2400" dirty="0">
                <a:latin typeface="Algerian" panose="04020705040A02060702" pitchFamily="82" charset="0"/>
              </a:rPr>
              <a:t>”.</a:t>
            </a:r>
          </a:p>
          <a:p>
            <a:pPr marL="0" indent="0">
              <a:buNone/>
            </a:pPr>
            <a:r>
              <a:rPr lang="en-US" sz="2400" dirty="0">
                <a:latin typeface="Algerian" panose="04020705040A02060702" pitchFamily="82" charset="0"/>
              </a:rPr>
              <a:t>The command which I used for finding the password is:</a:t>
            </a:r>
          </a:p>
          <a:p>
            <a:pPr marL="0" indent="0">
              <a:buNone/>
            </a:pPr>
            <a:r>
              <a:rPr lang="en-US" sz="2400" dirty="0">
                <a:latin typeface="Algerian" panose="04020705040A02060702" pitchFamily="82" charset="0"/>
              </a:rPr>
              <a:t>“</a:t>
            </a:r>
            <a:r>
              <a:rPr lang="en-US" sz="2400" u="sng" dirty="0" err="1">
                <a:latin typeface="Times New Roman" panose="02020603050405020304" pitchFamily="18" charset="0"/>
                <a:cs typeface="Times New Roman" panose="02020603050405020304" pitchFamily="18" charset="0"/>
              </a:rPr>
              <a:t>fcrackzip</a:t>
            </a:r>
            <a:r>
              <a:rPr lang="en-US" sz="2400" u="sng" dirty="0">
                <a:latin typeface="Times New Roman" panose="02020603050405020304" pitchFamily="18" charset="0"/>
                <a:cs typeface="Times New Roman" panose="02020603050405020304" pitchFamily="18" charset="0"/>
              </a:rPr>
              <a:t> –D –p rockyou.txt –u m1ss10n.zip</a:t>
            </a:r>
            <a:r>
              <a:rPr lang="en-US" sz="2400" dirty="0">
                <a:latin typeface="Algerian" panose="04020705040A02060702" pitchFamily="82" charset="0"/>
              </a:rPr>
              <a:t>”</a:t>
            </a:r>
          </a:p>
          <a:p>
            <a:pPr marL="0" indent="0">
              <a:buNone/>
            </a:pPr>
            <a:r>
              <a:rPr lang="en-US" sz="2400" dirty="0">
                <a:latin typeface="Algerian" panose="04020705040A02060702" pitchFamily="82" charset="0"/>
              </a:rPr>
              <a:t>After this command I found out that the password of the zip file is: “ </a:t>
            </a:r>
            <a:r>
              <a:rPr lang="en-US" sz="2400" u="sng" dirty="0">
                <a:latin typeface="Times New Roman" panose="02020603050405020304" pitchFamily="18" charset="0"/>
                <a:cs typeface="Times New Roman" panose="02020603050405020304" pitchFamily="18" charset="0"/>
              </a:rPr>
              <a:t>!!!123blahblah!! </a:t>
            </a:r>
            <a:r>
              <a:rPr lang="en-US" sz="2400" dirty="0">
                <a:latin typeface="Algerian" panose="04020705040A02060702" pitchFamily="82" charset="0"/>
              </a:rPr>
              <a:t>”</a:t>
            </a:r>
          </a:p>
          <a:p>
            <a:pPr marL="0" indent="0">
              <a:buNone/>
            </a:pPr>
            <a:endParaRPr lang="en-IN" dirty="0"/>
          </a:p>
        </p:txBody>
      </p:sp>
    </p:spTree>
    <p:extLst>
      <p:ext uri="{BB962C8B-B14F-4D97-AF65-F5344CB8AC3E}">
        <p14:creationId xmlns:p14="http://schemas.microsoft.com/office/powerpoint/2010/main" val="29878948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2C76E-20DE-4E64-89CC-0EA216C42283}"/>
              </a:ext>
            </a:extLst>
          </p:cNvPr>
          <p:cNvSpPr>
            <a:spLocks noGrp="1"/>
          </p:cNvSpPr>
          <p:nvPr>
            <p:ph type="title"/>
          </p:nvPr>
        </p:nvSpPr>
        <p:spPr/>
        <p:txBody>
          <a:bodyPr/>
          <a:lstStyle/>
          <a:p>
            <a:pPr algn="ctr"/>
            <a:r>
              <a:rPr lang="en-US" dirty="0">
                <a:solidFill>
                  <a:schemeClr val="bg1"/>
                </a:solidFill>
              </a:rPr>
              <a:t>Proof(screenshot of the password)</a:t>
            </a:r>
            <a:endParaRPr lang="en-IN" dirty="0">
              <a:solidFill>
                <a:schemeClr val="bg1"/>
              </a:solidFill>
            </a:endParaRPr>
          </a:p>
        </p:txBody>
      </p:sp>
      <p:pic>
        <p:nvPicPr>
          <p:cNvPr id="5" name="Content Placeholder 4">
            <a:extLst>
              <a:ext uri="{FF2B5EF4-FFF2-40B4-BE49-F238E27FC236}">
                <a16:creationId xmlns:a16="http://schemas.microsoft.com/office/drawing/2014/main" id="{C77DA9E0-559A-45D8-8860-E74CCF33AAB6}"/>
              </a:ext>
            </a:extLst>
          </p:cNvPr>
          <p:cNvPicPr>
            <a:picLocks noGrp="1" noChangeAspect="1"/>
          </p:cNvPicPr>
          <p:nvPr>
            <p:ph idx="1"/>
          </p:nvPr>
        </p:nvPicPr>
        <p:blipFill>
          <a:blip r:embed="rId4"/>
          <a:stretch>
            <a:fillRect/>
          </a:stretch>
        </p:blipFill>
        <p:spPr>
          <a:xfrm>
            <a:off x="1645920" y="2120900"/>
            <a:ext cx="8940799" cy="4051300"/>
          </a:xfrm>
        </p:spPr>
      </p:pic>
    </p:spTree>
    <p:extLst>
      <p:ext uri="{BB962C8B-B14F-4D97-AF65-F5344CB8AC3E}">
        <p14:creationId xmlns:p14="http://schemas.microsoft.com/office/powerpoint/2010/main" val="40128123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CB097-5FDF-459D-9DFA-8D2A3292E4A9}"/>
              </a:ext>
            </a:extLst>
          </p:cNvPr>
          <p:cNvSpPr>
            <a:spLocks noGrp="1"/>
          </p:cNvSpPr>
          <p:nvPr>
            <p:ph type="title"/>
          </p:nvPr>
        </p:nvSpPr>
        <p:spPr>
          <a:xfrm>
            <a:off x="0" y="0"/>
            <a:ext cx="10058400" cy="772160"/>
          </a:xfrm>
        </p:spPr>
        <p:txBody>
          <a:bodyPr>
            <a:normAutofit fontScale="90000"/>
          </a:bodyPr>
          <a:lstStyle/>
          <a:p>
            <a:r>
              <a:rPr lang="en-US" dirty="0"/>
              <a:t>Process </a:t>
            </a:r>
            <a:endParaRPr lang="en-IN" dirty="0"/>
          </a:p>
        </p:txBody>
      </p:sp>
      <p:sp>
        <p:nvSpPr>
          <p:cNvPr id="3" name="Content Placeholder 2">
            <a:extLst>
              <a:ext uri="{FF2B5EF4-FFF2-40B4-BE49-F238E27FC236}">
                <a16:creationId xmlns:a16="http://schemas.microsoft.com/office/drawing/2014/main" id="{F3162C79-3101-451E-875B-0B7AE79CA794}"/>
              </a:ext>
            </a:extLst>
          </p:cNvPr>
          <p:cNvSpPr>
            <a:spLocks noGrp="1"/>
          </p:cNvSpPr>
          <p:nvPr>
            <p:ph idx="1"/>
          </p:nvPr>
        </p:nvSpPr>
        <p:spPr>
          <a:xfrm>
            <a:off x="470408" y="772160"/>
            <a:ext cx="10058400" cy="5943600"/>
          </a:xfrm>
        </p:spPr>
        <p:txBody>
          <a:bodyPr>
            <a:normAutofit/>
          </a:bodyPr>
          <a:lstStyle/>
          <a:p>
            <a:pPr marL="0" indent="0">
              <a:buNone/>
            </a:pPr>
            <a:r>
              <a:rPr lang="en-US" sz="2400" b="1" u="sng" dirty="0">
                <a:latin typeface="Algerian" panose="04020705040A02060702" pitchFamily="82" charset="0"/>
              </a:rPr>
              <a:t>For cracking the hashes inside the zip file:</a:t>
            </a:r>
          </a:p>
          <a:p>
            <a:pPr marL="0" indent="0">
              <a:buNone/>
            </a:pPr>
            <a:r>
              <a:rPr lang="en-US" sz="2400" dirty="0">
                <a:latin typeface="Algerian" panose="04020705040A02060702" pitchFamily="82" charset="0"/>
              </a:rPr>
              <a:t>After finding the password, I found another test file- “</a:t>
            </a:r>
            <a:r>
              <a:rPr lang="en-US" sz="2400" dirty="0">
                <a:latin typeface="Times New Roman" panose="02020603050405020304" pitchFamily="18" charset="0"/>
                <a:cs typeface="Times New Roman" panose="02020603050405020304" pitchFamily="18" charset="0"/>
              </a:rPr>
              <a:t>pass.txt</a:t>
            </a:r>
            <a:r>
              <a:rPr lang="en-US" sz="2400" dirty="0">
                <a:latin typeface="Algerian" panose="04020705040A02060702" pitchFamily="82" charset="0"/>
              </a:rPr>
              <a:t>” inside the zip file which had 3 hashes in it.</a:t>
            </a:r>
          </a:p>
          <a:p>
            <a:pPr marL="0" indent="0">
              <a:buNone/>
            </a:pPr>
            <a:r>
              <a:rPr lang="en-US" sz="2400" dirty="0">
                <a:latin typeface="Algerian" panose="04020705040A02060702" pitchFamily="82" charset="0"/>
              </a:rPr>
              <a:t>For breaking those 3 three hashes I used the tool- “</a:t>
            </a:r>
            <a:r>
              <a:rPr lang="en-US" sz="2400" dirty="0">
                <a:latin typeface="Times New Roman" panose="02020603050405020304" pitchFamily="18" charset="0"/>
                <a:cs typeface="Times New Roman" panose="02020603050405020304" pitchFamily="18" charset="0"/>
              </a:rPr>
              <a:t>john the ripper</a:t>
            </a:r>
            <a:r>
              <a:rPr lang="en-US" sz="2400" dirty="0">
                <a:latin typeface="Algerian" panose="04020705040A02060702" pitchFamily="82" charset="0"/>
              </a:rPr>
              <a:t>” after unzipping the “m1ss10n.zip” file.</a:t>
            </a:r>
          </a:p>
          <a:p>
            <a:pPr marL="0" indent="0">
              <a:buNone/>
            </a:pPr>
            <a:r>
              <a:rPr lang="en-US" sz="2400" dirty="0">
                <a:latin typeface="Algerian" panose="04020705040A02060702" pitchFamily="82" charset="0"/>
              </a:rPr>
              <a:t>The command I use for cracking 3 hashes is:</a:t>
            </a:r>
          </a:p>
          <a:p>
            <a:pPr marL="0" indent="0">
              <a:buNone/>
            </a:pPr>
            <a:r>
              <a:rPr lang="en-US" sz="2400" dirty="0">
                <a:latin typeface="Algerian" panose="04020705040A02060702" pitchFamily="82" charset="0"/>
              </a:rPr>
              <a:t>“</a:t>
            </a:r>
            <a:r>
              <a:rPr lang="en-US" sz="2400" u="sng" dirty="0">
                <a:latin typeface="Times New Roman" panose="02020603050405020304" pitchFamily="18" charset="0"/>
                <a:cs typeface="Times New Roman" panose="02020603050405020304" pitchFamily="18" charset="0"/>
              </a:rPr>
              <a:t>john pass.txt</a:t>
            </a:r>
            <a:r>
              <a:rPr lang="en-US" sz="2400" dirty="0">
                <a:latin typeface="Algerian" panose="04020705040A02060702" pitchFamily="82" charset="0"/>
              </a:rPr>
              <a:t>”</a:t>
            </a:r>
          </a:p>
          <a:p>
            <a:pPr marL="0" indent="0">
              <a:buNone/>
            </a:pPr>
            <a:r>
              <a:rPr lang="en-US" sz="2400" dirty="0">
                <a:latin typeface="Algerian" panose="04020705040A02060702" pitchFamily="82" charset="0"/>
              </a:rPr>
              <a:t>Then for displaying the hash passwords I used the command:</a:t>
            </a:r>
          </a:p>
          <a:p>
            <a:pPr marL="0" indent="0">
              <a:buNone/>
            </a:pPr>
            <a:r>
              <a:rPr lang="en-US" sz="2400" dirty="0">
                <a:latin typeface="Algerian" panose="04020705040A02060702" pitchFamily="82" charset="0"/>
              </a:rPr>
              <a:t>“</a:t>
            </a:r>
            <a:r>
              <a:rPr lang="en-US" sz="2400" u="sng" dirty="0">
                <a:latin typeface="Times New Roman" panose="02020603050405020304" pitchFamily="18" charset="0"/>
                <a:cs typeface="Times New Roman" panose="02020603050405020304" pitchFamily="18" charset="0"/>
              </a:rPr>
              <a:t>john –show pass.txt</a:t>
            </a:r>
            <a:r>
              <a:rPr lang="en-US" sz="2400" dirty="0">
                <a:latin typeface="Algerian" panose="04020705040A02060702" pitchFamily="82" charset="0"/>
              </a:rPr>
              <a:t>”</a:t>
            </a:r>
          </a:p>
          <a:p>
            <a:pPr marL="0" indent="0">
              <a:buNone/>
            </a:pPr>
            <a:r>
              <a:rPr lang="en-US" sz="2400" dirty="0">
                <a:latin typeface="Algerian" panose="04020705040A02060702" pitchFamily="82" charset="0"/>
              </a:rPr>
              <a:t>The hash passwords were:</a:t>
            </a:r>
          </a:p>
          <a:p>
            <a:pPr marL="0" indent="0">
              <a:buNone/>
            </a:pPr>
            <a:r>
              <a:rPr lang="en-US" sz="2400" dirty="0">
                <a:latin typeface="Times New Roman" panose="02020603050405020304" pitchFamily="18" charset="0"/>
                <a:cs typeface="Times New Roman" panose="02020603050405020304" pitchFamily="18" charset="0"/>
              </a:rPr>
              <a:t>root-&gt; “</a:t>
            </a:r>
            <a:r>
              <a:rPr lang="en-US" sz="2400" u="sng" dirty="0">
                <a:latin typeface="Times New Roman" panose="02020603050405020304" pitchFamily="18" charset="0"/>
                <a:cs typeface="Times New Roman" panose="02020603050405020304" pitchFamily="18" charset="0"/>
              </a:rPr>
              <a:t>kali</a:t>
            </a:r>
            <a:r>
              <a:rPr lang="en-US" sz="2400" dirty="0">
                <a:latin typeface="Times New Roman" panose="02020603050405020304" pitchFamily="18" charset="0"/>
                <a:cs typeface="Times New Roman" panose="02020603050405020304" pitchFamily="18" charset="0"/>
              </a:rPr>
              <a:t>”</a:t>
            </a:r>
          </a:p>
          <a:p>
            <a:pPr marL="0" indent="0">
              <a:buNone/>
            </a:pPr>
            <a:r>
              <a:rPr lang="en-US" sz="2400" dirty="0">
                <a:latin typeface="Times New Roman" panose="02020603050405020304" pitchFamily="18" charset="0"/>
                <a:cs typeface="Times New Roman" panose="02020603050405020304" pitchFamily="18" charset="0"/>
              </a:rPr>
              <a:t>kali-&gt; “</a:t>
            </a:r>
            <a:r>
              <a:rPr lang="en-US" sz="2400" u="sng" dirty="0">
                <a:latin typeface="Times New Roman" panose="02020603050405020304" pitchFamily="18" charset="0"/>
                <a:cs typeface="Times New Roman" panose="02020603050405020304" pitchFamily="18" charset="0"/>
              </a:rPr>
              <a:t>kali</a:t>
            </a:r>
            <a:r>
              <a:rPr lang="en-US" sz="2400" dirty="0">
                <a:latin typeface="Times New Roman" panose="02020603050405020304" pitchFamily="18" charset="0"/>
                <a:cs typeface="Times New Roman" panose="02020603050405020304" pitchFamily="18" charset="0"/>
              </a:rPr>
              <a:t>”</a:t>
            </a:r>
          </a:p>
          <a:p>
            <a:pPr marL="0" indent="0">
              <a:buNone/>
            </a:pPr>
            <a:r>
              <a:rPr lang="en-US" sz="2400" dirty="0" err="1">
                <a:latin typeface="Times New Roman" panose="02020603050405020304" pitchFamily="18" charset="0"/>
                <a:cs typeface="Times New Roman" panose="02020603050405020304" pitchFamily="18" charset="0"/>
              </a:rPr>
              <a:t>varun</a:t>
            </a:r>
            <a:r>
              <a:rPr lang="en-US" sz="2400" dirty="0">
                <a:latin typeface="Times New Roman" panose="02020603050405020304" pitchFamily="18" charset="0"/>
                <a:cs typeface="Times New Roman" panose="02020603050405020304" pitchFamily="18" charset="0"/>
              </a:rPr>
              <a:t>-&gt; “</a:t>
            </a:r>
            <a:r>
              <a:rPr lang="en-US" sz="2400" u="sng" dirty="0">
                <a:latin typeface="Times New Roman" panose="02020603050405020304" pitchFamily="18" charset="0"/>
                <a:cs typeface="Times New Roman" panose="02020603050405020304" pitchFamily="18" charset="0"/>
              </a:rPr>
              <a:t>!@#$%^&amp;</a:t>
            </a:r>
            <a:r>
              <a:rPr lang="en-US" sz="2400" dirty="0">
                <a:latin typeface="Times New Roman" panose="02020603050405020304" pitchFamily="18" charset="0"/>
                <a:cs typeface="Times New Roman" panose="02020603050405020304" pitchFamily="18" charset="0"/>
              </a:rPr>
              <a:t>”</a:t>
            </a:r>
          </a:p>
          <a:p>
            <a:pPr marL="0" indent="0">
              <a:buNone/>
            </a:pPr>
            <a:endParaRPr lang="en-US" dirty="0"/>
          </a:p>
          <a:p>
            <a:pPr marL="0" indent="0">
              <a:buNone/>
            </a:pPr>
            <a:endParaRPr lang="en-US" dirty="0"/>
          </a:p>
          <a:p>
            <a:endParaRPr lang="en-IN" dirty="0"/>
          </a:p>
        </p:txBody>
      </p:sp>
    </p:spTree>
    <p:extLst>
      <p:ext uri="{BB962C8B-B14F-4D97-AF65-F5344CB8AC3E}">
        <p14:creationId xmlns:p14="http://schemas.microsoft.com/office/powerpoint/2010/main" val="688952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E1278-1EA0-4757-BE66-3340B8CD71E0}"/>
              </a:ext>
            </a:extLst>
          </p:cNvPr>
          <p:cNvSpPr>
            <a:spLocks noGrp="1"/>
          </p:cNvSpPr>
          <p:nvPr>
            <p:ph type="title"/>
          </p:nvPr>
        </p:nvSpPr>
        <p:spPr>
          <a:xfrm>
            <a:off x="673608" y="282956"/>
            <a:ext cx="5422392" cy="805688"/>
          </a:xfrm>
        </p:spPr>
        <p:txBody>
          <a:bodyPr>
            <a:normAutofit fontScale="90000"/>
          </a:bodyPr>
          <a:lstStyle/>
          <a:p>
            <a:r>
              <a:rPr lang="en-US" dirty="0"/>
              <a:t>Risk DEFINITION</a:t>
            </a:r>
            <a:endParaRPr lang="en-IN" dirty="0"/>
          </a:p>
        </p:txBody>
      </p:sp>
      <p:graphicFrame>
        <p:nvGraphicFramePr>
          <p:cNvPr id="10" name="Table 10">
            <a:extLst>
              <a:ext uri="{FF2B5EF4-FFF2-40B4-BE49-F238E27FC236}">
                <a16:creationId xmlns:a16="http://schemas.microsoft.com/office/drawing/2014/main" id="{E1927D2B-24D3-4B83-81A5-E43666989717}"/>
              </a:ext>
            </a:extLst>
          </p:cNvPr>
          <p:cNvGraphicFramePr>
            <a:graphicFrameLocks noGrp="1"/>
          </p:cNvGraphicFramePr>
          <p:nvPr>
            <p:ph idx="1"/>
            <p:extLst>
              <p:ext uri="{D42A27DB-BD31-4B8C-83A1-F6EECF244321}">
                <p14:modId xmlns:p14="http://schemas.microsoft.com/office/powerpoint/2010/main" val="1207910787"/>
              </p:ext>
            </p:extLst>
          </p:nvPr>
        </p:nvGraphicFramePr>
        <p:xfrm>
          <a:off x="673608" y="1422400"/>
          <a:ext cx="10031095" cy="4568613"/>
        </p:xfrm>
        <a:graphic>
          <a:graphicData uri="http://schemas.openxmlformats.org/drawingml/2006/table">
            <a:tbl>
              <a:tblPr firstRow="1" bandRow="1">
                <a:tableStyleId>{5C22544A-7EE6-4342-B048-85BDC9FD1C3A}</a:tableStyleId>
              </a:tblPr>
              <a:tblGrid>
                <a:gridCol w="1808480">
                  <a:extLst>
                    <a:ext uri="{9D8B030D-6E8A-4147-A177-3AD203B41FA5}">
                      <a16:colId xmlns:a16="http://schemas.microsoft.com/office/drawing/2014/main" val="3723045455"/>
                    </a:ext>
                  </a:extLst>
                </a:gridCol>
                <a:gridCol w="8222615">
                  <a:extLst>
                    <a:ext uri="{9D8B030D-6E8A-4147-A177-3AD203B41FA5}">
                      <a16:colId xmlns:a16="http://schemas.microsoft.com/office/drawing/2014/main" val="3391609919"/>
                    </a:ext>
                  </a:extLst>
                </a:gridCol>
              </a:tblGrid>
              <a:tr h="1076960">
                <a:tc>
                  <a:txBody>
                    <a:bodyPr/>
                    <a:lstStyle/>
                    <a:p>
                      <a:pPr algn="ctr"/>
                      <a:endParaRPr lang="en-US" b="0" baseline="0" dirty="0">
                        <a:solidFill>
                          <a:schemeClr val="tx1"/>
                        </a:solidFill>
                      </a:endParaRPr>
                    </a:p>
                    <a:p>
                      <a:pPr algn="ctr"/>
                      <a:r>
                        <a:rPr lang="en-US" b="0" baseline="0" dirty="0">
                          <a:solidFill>
                            <a:schemeClr val="tx1"/>
                          </a:solidFill>
                        </a:rPr>
                        <a:t>CRITICAL RISK</a:t>
                      </a:r>
                    </a:p>
                  </a:txBody>
                  <a:tcPr>
                    <a:solidFill>
                      <a:schemeClr val="accent1"/>
                    </a:solidFill>
                  </a:tcPr>
                </a:tc>
                <a:tc>
                  <a:txBody>
                    <a:bodyPr/>
                    <a:lstStyle/>
                    <a:p>
                      <a:endParaRPr lang="en-US" sz="1800" b="0" i="0" kern="1200" baseline="0" dirty="0">
                        <a:solidFill>
                          <a:schemeClr val="tx1"/>
                        </a:solidFill>
                        <a:effectLst/>
                        <a:latin typeface="+mn-lt"/>
                        <a:ea typeface="+mn-ea"/>
                        <a:cs typeface="+mn-cs"/>
                      </a:endParaRPr>
                    </a:p>
                    <a:p>
                      <a:pPr algn="ctr"/>
                      <a:r>
                        <a:rPr lang="en-US" sz="1800" b="0" i="0" kern="1200" baseline="0" dirty="0">
                          <a:solidFill>
                            <a:schemeClr val="tx1"/>
                          </a:solidFill>
                          <a:effectLst/>
                          <a:latin typeface="+mn-lt"/>
                          <a:ea typeface="+mn-ea"/>
                          <a:cs typeface="+mn-cs"/>
                        </a:rPr>
                        <a:t>This risk is dangerous and utmost priority must be taken to solve these risks to avoid any loss. Anyone can attack and exploit these vulnerability very easily. </a:t>
                      </a:r>
                      <a:endParaRPr lang="en-IN" baseline="0" dirty="0">
                        <a:solidFill>
                          <a:schemeClr val="tx1"/>
                        </a:solidFill>
                      </a:endParaRPr>
                    </a:p>
                  </a:txBody>
                  <a:tcPr>
                    <a:solidFill>
                      <a:schemeClr val="bg1">
                        <a:lumMod val="95000"/>
                      </a:schemeClr>
                    </a:solidFill>
                  </a:tcPr>
                </a:tc>
                <a:extLst>
                  <a:ext uri="{0D108BD9-81ED-4DB2-BD59-A6C34878D82A}">
                    <a16:rowId xmlns:a16="http://schemas.microsoft.com/office/drawing/2014/main" val="2075567359"/>
                  </a:ext>
                </a:extLst>
              </a:tr>
              <a:tr h="1137920">
                <a:tc>
                  <a:txBody>
                    <a:bodyPr/>
                    <a:lstStyle/>
                    <a:p>
                      <a:pPr algn="ctr"/>
                      <a:endParaRPr lang="en-US" dirty="0"/>
                    </a:p>
                    <a:p>
                      <a:pPr algn="ctr"/>
                      <a:r>
                        <a:rPr lang="en-US" b="0" baseline="0" dirty="0">
                          <a:solidFill>
                            <a:schemeClr val="tx1"/>
                          </a:solidFill>
                        </a:rPr>
                        <a:t>HIGH RISK</a:t>
                      </a:r>
                    </a:p>
                  </a:txBody>
                  <a:tcPr>
                    <a:solidFill>
                      <a:srgbClr val="FF9900"/>
                    </a:solidFill>
                  </a:tcPr>
                </a:tc>
                <a:tc>
                  <a:txBody>
                    <a:bodyPr/>
                    <a:lstStyle/>
                    <a:p>
                      <a:pPr algn="ctr"/>
                      <a:endParaRPr lang="en-US" dirty="0"/>
                    </a:p>
                    <a:p>
                      <a:pPr algn="ctr"/>
                      <a:r>
                        <a:rPr lang="en-IN" dirty="0"/>
                        <a:t>Even these risks are as dangerous as Critical risks. They need to be solved as early as possible before anyone exploits the vulnerabilities.</a:t>
                      </a:r>
                    </a:p>
                  </a:txBody>
                  <a:tcPr>
                    <a:solidFill>
                      <a:schemeClr val="bg1">
                        <a:lumMod val="95000"/>
                      </a:schemeClr>
                    </a:solidFill>
                  </a:tcPr>
                </a:tc>
                <a:extLst>
                  <a:ext uri="{0D108BD9-81ED-4DB2-BD59-A6C34878D82A}">
                    <a16:rowId xmlns:a16="http://schemas.microsoft.com/office/drawing/2014/main" val="2220038920"/>
                  </a:ext>
                </a:extLst>
              </a:tr>
              <a:tr h="1198880">
                <a:tc>
                  <a:txBody>
                    <a:bodyPr/>
                    <a:lstStyle/>
                    <a:p>
                      <a:endParaRPr lang="en-US" dirty="0"/>
                    </a:p>
                    <a:p>
                      <a:pPr algn="ctr"/>
                      <a:r>
                        <a:rPr lang="en-IN" dirty="0"/>
                        <a:t>MEDIUM RISK</a:t>
                      </a:r>
                    </a:p>
                  </a:txBody>
                  <a:tcPr>
                    <a:solidFill>
                      <a:srgbClr val="FFFF00"/>
                    </a:solidFill>
                  </a:tcPr>
                </a:tc>
                <a:tc>
                  <a:txBody>
                    <a:bodyPr/>
                    <a:lstStyle/>
                    <a:p>
                      <a:pPr algn="ctr"/>
                      <a:endParaRPr lang="en-US" dirty="0"/>
                    </a:p>
                    <a:p>
                      <a:pPr algn="ctr"/>
                      <a:r>
                        <a:rPr lang="en-US" dirty="0"/>
                        <a:t>These are the vulnerabilities which can be exploited at a moderate level. But these should be solved before anyone exploits them.</a:t>
                      </a:r>
                      <a:endParaRPr lang="en-IN" dirty="0"/>
                    </a:p>
                  </a:txBody>
                  <a:tcPr>
                    <a:solidFill>
                      <a:schemeClr val="bg1">
                        <a:lumMod val="95000"/>
                      </a:schemeClr>
                    </a:solidFill>
                  </a:tcPr>
                </a:tc>
                <a:extLst>
                  <a:ext uri="{0D108BD9-81ED-4DB2-BD59-A6C34878D82A}">
                    <a16:rowId xmlns:a16="http://schemas.microsoft.com/office/drawing/2014/main" val="1613576803"/>
                  </a:ext>
                </a:extLst>
              </a:tr>
              <a:tr h="1043093">
                <a:tc>
                  <a:txBody>
                    <a:bodyPr/>
                    <a:lstStyle/>
                    <a:p>
                      <a:endParaRPr lang="en-US" dirty="0"/>
                    </a:p>
                    <a:p>
                      <a:pPr algn="ctr"/>
                      <a:r>
                        <a:rPr lang="en-IN" dirty="0"/>
                        <a:t>LOW RISK</a:t>
                      </a:r>
                    </a:p>
                  </a:txBody>
                  <a:tcPr>
                    <a:solidFill>
                      <a:srgbClr val="2EA11F"/>
                    </a:solidFill>
                  </a:tcPr>
                </a:tc>
                <a:tc>
                  <a:txBody>
                    <a:bodyPr/>
                    <a:lstStyle/>
                    <a:p>
                      <a:pPr algn="ctr"/>
                      <a:endParaRPr lang="en-US" dirty="0"/>
                    </a:p>
                    <a:p>
                      <a:pPr algn="ctr"/>
                      <a:r>
                        <a:rPr lang="en-IN" dirty="0"/>
                        <a:t>These are the vulnerabilities which have very less chance of being exploited. These can also be solved at later on.</a:t>
                      </a:r>
                    </a:p>
                  </a:txBody>
                  <a:tcPr>
                    <a:solidFill>
                      <a:schemeClr val="bg1">
                        <a:lumMod val="95000"/>
                      </a:schemeClr>
                    </a:solidFill>
                  </a:tcPr>
                </a:tc>
                <a:extLst>
                  <a:ext uri="{0D108BD9-81ED-4DB2-BD59-A6C34878D82A}">
                    <a16:rowId xmlns:a16="http://schemas.microsoft.com/office/drawing/2014/main" val="1875820262"/>
                  </a:ext>
                </a:extLst>
              </a:tr>
            </a:tbl>
          </a:graphicData>
        </a:graphic>
      </p:graphicFrame>
      <p:cxnSp>
        <p:nvCxnSpPr>
          <p:cNvPr id="12" name="Straight Connector 11">
            <a:extLst>
              <a:ext uri="{FF2B5EF4-FFF2-40B4-BE49-F238E27FC236}">
                <a16:creationId xmlns:a16="http://schemas.microsoft.com/office/drawing/2014/main" id="{4370C724-3988-47E8-9FBC-D3D7B2830494}"/>
              </a:ext>
            </a:extLst>
          </p:cNvPr>
          <p:cNvCxnSpPr/>
          <p:nvPr/>
        </p:nvCxnSpPr>
        <p:spPr>
          <a:xfrm>
            <a:off x="568960" y="1088644"/>
            <a:ext cx="5527040"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4531797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D5A7D-61FC-414F-B868-2598DBAD2C9D}"/>
              </a:ext>
            </a:extLst>
          </p:cNvPr>
          <p:cNvSpPr>
            <a:spLocks noGrp="1"/>
          </p:cNvSpPr>
          <p:nvPr>
            <p:ph type="title"/>
          </p:nvPr>
        </p:nvSpPr>
        <p:spPr/>
        <p:txBody>
          <a:bodyPr/>
          <a:lstStyle/>
          <a:p>
            <a:pPr algn="ctr"/>
            <a:r>
              <a:rPr lang="en-US" dirty="0"/>
              <a:t>Proof(screenshot of cracked hashes)</a:t>
            </a:r>
            <a:endParaRPr lang="en-IN" dirty="0"/>
          </a:p>
        </p:txBody>
      </p:sp>
      <p:pic>
        <p:nvPicPr>
          <p:cNvPr id="5" name="Content Placeholder 4">
            <a:extLst>
              <a:ext uri="{FF2B5EF4-FFF2-40B4-BE49-F238E27FC236}">
                <a16:creationId xmlns:a16="http://schemas.microsoft.com/office/drawing/2014/main" id="{4A89ACBC-EBE1-4DD3-A919-1C0D97370D09}"/>
              </a:ext>
            </a:extLst>
          </p:cNvPr>
          <p:cNvPicPr>
            <a:picLocks noGrp="1" noChangeAspect="1"/>
          </p:cNvPicPr>
          <p:nvPr>
            <p:ph idx="1"/>
          </p:nvPr>
        </p:nvPicPr>
        <p:blipFill>
          <a:blip r:embed="rId4"/>
          <a:stretch>
            <a:fillRect/>
          </a:stretch>
        </p:blipFill>
        <p:spPr>
          <a:xfrm>
            <a:off x="1717040" y="2021840"/>
            <a:ext cx="8161773" cy="4470400"/>
          </a:xfrm>
        </p:spPr>
      </p:pic>
    </p:spTree>
    <p:extLst>
      <p:ext uri="{BB962C8B-B14F-4D97-AF65-F5344CB8AC3E}">
        <p14:creationId xmlns:p14="http://schemas.microsoft.com/office/powerpoint/2010/main" val="35883534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l="-4000" r="-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275FC-A817-45E3-8363-2B85260FBF24}"/>
              </a:ext>
            </a:extLst>
          </p:cNvPr>
          <p:cNvSpPr>
            <a:spLocks noGrp="1"/>
          </p:cNvSpPr>
          <p:nvPr>
            <p:ph type="title"/>
          </p:nvPr>
        </p:nvSpPr>
        <p:spPr>
          <a:xfrm>
            <a:off x="2133600" y="1053592"/>
            <a:ext cx="10058400" cy="1609344"/>
          </a:xfrm>
          <a:gradFill>
            <a:gsLst>
              <a:gs pos="0">
                <a:srgbClr val="3366FF"/>
              </a:gs>
              <a:gs pos="74000">
                <a:srgbClr val="00B0F0"/>
              </a:gs>
              <a:gs pos="64000">
                <a:srgbClr val="00B0F0"/>
              </a:gs>
              <a:gs pos="100000">
                <a:schemeClr val="accent1">
                  <a:lumMod val="30000"/>
                  <a:lumOff val="70000"/>
                </a:schemeClr>
              </a:gs>
            </a:gsLst>
            <a:lin ang="2700000" scaled="1"/>
          </a:gradFill>
        </p:spPr>
        <p:txBody>
          <a:bodyPr/>
          <a:lstStyle/>
          <a:p>
            <a:r>
              <a:rPr lang="en-US" dirty="0"/>
              <a:t>Way to hide a video behind an image and running it</a:t>
            </a:r>
            <a:endParaRPr lang="en-IN" dirty="0"/>
          </a:p>
        </p:txBody>
      </p:sp>
      <p:sp>
        <p:nvSpPr>
          <p:cNvPr id="3" name="Content Placeholder 2">
            <a:extLst>
              <a:ext uri="{FF2B5EF4-FFF2-40B4-BE49-F238E27FC236}">
                <a16:creationId xmlns:a16="http://schemas.microsoft.com/office/drawing/2014/main" id="{17C63682-7461-42FF-BA9E-72CC7B566C6F}"/>
              </a:ext>
            </a:extLst>
          </p:cNvPr>
          <p:cNvSpPr>
            <a:spLocks noGrp="1"/>
          </p:cNvSpPr>
          <p:nvPr>
            <p:ph idx="1"/>
          </p:nvPr>
        </p:nvSpPr>
        <p:spPr>
          <a:xfrm>
            <a:off x="6505448" y="2662936"/>
            <a:ext cx="5686552" cy="530352"/>
          </a:xfrm>
          <a:gradFill>
            <a:gsLst>
              <a:gs pos="0">
                <a:srgbClr val="3366FF"/>
              </a:gs>
              <a:gs pos="74000">
                <a:srgbClr val="00B0F0"/>
              </a:gs>
              <a:gs pos="64000">
                <a:srgbClr val="00B0F0"/>
              </a:gs>
              <a:gs pos="100000">
                <a:schemeClr val="accent1">
                  <a:lumMod val="30000"/>
                  <a:lumOff val="70000"/>
                </a:schemeClr>
              </a:gs>
            </a:gsLst>
            <a:lin ang="2700000" scaled="1"/>
          </a:gradFill>
        </p:spPr>
        <p:txBody>
          <a:bodyPr>
            <a:normAutofit/>
          </a:bodyPr>
          <a:lstStyle/>
          <a:p>
            <a:pPr marL="0" indent="0">
              <a:buNone/>
            </a:pPr>
            <a:r>
              <a:rPr lang="en-US" sz="3200" dirty="0"/>
              <a:t>Using  STEGANOGRAPHY</a:t>
            </a:r>
            <a:endParaRPr lang="en-IN" sz="3200" dirty="0"/>
          </a:p>
        </p:txBody>
      </p:sp>
    </p:spTree>
    <p:extLst>
      <p:ext uri="{BB962C8B-B14F-4D97-AF65-F5344CB8AC3E}">
        <p14:creationId xmlns:p14="http://schemas.microsoft.com/office/powerpoint/2010/main" val="29030623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A092E-E574-44F5-8F60-878B24775B5F}"/>
              </a:ext>
            </a:extLst>
          </p:cNvPr>
          <p:cNvSpPr>
            <a:spLocks noGrp="1"/>
          </p:cNvSpPr>
          <p:nvPr>
            <p:ph type="title"/>
          </p:nvPr>
        </p:nvSpPr>
        <p:spPr>
          <a:xfrm>
            <a:off x="318008" y="379476"/>
            <a:ext cx="2719832" cy="612648"/>
          </a:xfrm>
        </p:spPr>
        <p:txBody>
          <a:bodyPr>
            <a:normAutofit fontScale="90000"/>
          </a:bodyPr>
          <a:lstStyle/>
          <a:p>
            <a:r>
              <a:rPr lang="en-US" dirty="0"/>
              <a:t>Process </a:t>
            </a:r>
            <a:endParaRPr lang="en-IN" dirty="0"/>
          </a:p>
        </p:txBody>
      </p:sp>
      <p:sp>
        <p:nvSpPr>
          <p:cNvPr id="3" name="Content Placeholder 2">
            <a:extLst>
              <a:ext uri="{FF2B5EF4-FFF2-40B4-BE49-F238E27FC236}">
                <a16:creationId xmlns:a16="http://schemas.microsoft.com/office/drawing/2014/main" id="{4F18A122-3F8A-4F8F-B2AA-9B61B05CDF2F}"/>
              </a:ext>
            </a:extLst>
          </p:cNvPr>
          <p:cNvSpPr>
            <a:spLocks noGrp="1"/>
          </p:cNvSpPr>
          <p:nvPr>
            <p:ph idx="1"/>
          </p:nvPr>
        </p:nvSpPr>
        <p:spPr>
          <a:xfrm>
            <a:off x="436880" y="1076960"/>
            <a:ext cx="11409680" cy="5486400"/>
          </a:xfrm>
        </p:spPr>
        <p:txBody>
          <a:bodyPr/>
          <a:lstStyle/>
          <a:p>
            <a:pPr marL="0" indent="0">
              <a:buNone/>
            </a:pPr>
            <a:r>
              <a:rPr lang="en-US" dirty="0">
                <a:latin typeface="Algerian" panose="04020705040A02060702" pitchFamily="82" charset="0"/>
              </a:rPr>
              <a:t>For hiding a video behind an image the process is :</a:t>
            </a:r>
          </a:p>
          <a:p>
            <a:r>
              <a:rPr lang="en-IN" dirty="0">
                <a:latin typeface="Algerian" panose="04020705040A02060702" pitchFamily="82" charset="0"/>
              </a:rPr>
              <a:t>I opened the command prompt.</a:t>
            </a:r>
          </a:p>
          <a:p>
            <a:r>
              <a:rPr lang="en-IN" dirty="0">
                <a:latin typeface="Algerian" panose="04020705040A02060702" pitchFamily="82" charset="0"/>
              </a:rPr>
              <a:t>In command prompt, I opened the desktop using the command “cd Desktop” as both the files are in Desktop.</a:t>
            </a:r>
          </a:p>
          <a:p>
            <a:r>
              <a:rPr lang="en-IN" dirty="0">
                <a:latin typeface="Algerian" panose="04020705040A02060702" pitchFamily="82" charset="0"/>
              </a:rPr>
              <a:t>Then I compressed the video file using 7zip and converted into a zip file to reduce it’s size.</a:t>
            </a:r>
          </a:p>
          <a:p>
            <a:r>
              <a:rPr lang="en-IN" dirty="0">
                <a:latin typeface="Algerian" panose="04020705040A02060702" pitchFamily="82" charset="0"/>
              </a:rPr>
              <a:t>Now for hiding the video behind an image the command is:</a:t>
            </a:r>
          </a:p>
          <a:p>
            <a:pPr marL="0" indent="0">
              <a:buNone/>
            </a:pPr>
            <a:r>
              <a:rPr lang="en-IN" dirty="0"/>
              <a:t>“</a:t>
            </a:r>
            <a:r>
              <a:rPr lang="en-IN" u="sng" dirty="0"/>
              <a:t>copy /b image.jpg+secret.zip </a:t>
            </a:r>
            <a:r>
              <a:rPr lang="en-IN" u="sng" dirty="0" err="1"/>
              <a:t>new,jpg</a:t>
            </a:r>
            <a:r>
              <a:rPr lang="en-IN" dirty="0"/>
              <a:t>”</a:t>
            </a:r>
          </a:p>
          <a:p>
            <a:r>
              <a:rPr lang="en-IN" dirty="0">
                <a:latin typeface="Algerian" panose="04020705040A02060702" pitchFamily="82" charset="0"/>
              </a:rPr>
              <a:t>Here,</a:t>
            </a:r>
            <a:r>
              <a:rPr lang="en-IN" dirty="0"/>
              <a:t> image.jpg-&gt; </a:t>
            </a:r>
            <a:r>
              <a:rPr lang="en-IN" dirty="0">
                <a:latin typeface="Algerian" panose="04020705040A02060702" pitchFamily="82" charset="0"/>
              </a:rPr>
              <a:t>name of the image behind which we want to hide the video</a:t>
            </a:r>
          </a:p>
          <a:p>
            <a:pPr marL="0" indent="0">
              <a:buNone/>
            </a:pPr>
            <a:r>
              <a:rPr lang="en-IN" dirty="0"/>
              <a:t>	secret.zip-&gt; </a:t>
            </a:r>
            <a:r>
              <a:rPr lang="en-IN" dirty="0">
                <a:latin typeface="Algerian" panose="04020705040A02060702" pitchFamily="82" charset="0"/>
              </a:rPr>
              <a:t>name of the compressed video file </a:t>
            </a:r>
          </a:p>
          <a:p>
            <a:pPr marL="0" indent="0">
              <a:buNone/>
            </a:pPr>
            <a:r>
              <a:rPr lang="en-IN" dirty="0"/>
              <a:t>	new.jpg-&gt; </a:t>
            </a:r>
            <a:r>
              <a:rPr lang="en-IN" dirty="0">
                <a:latin typeface="Algerian" panose="04020705040A02060702" pitchFamily="82" charset="0"/>
              </a:rPr>
              <a:t>the new name of the image after hiding video behind it.</a:t>
            </a:r>
          </a:p>
          <a:p>
            <a:r>
              <a:rPr lang="en-IN" dirty="0">
                <a:latin typeface="Algerian" panose="04020705040A02060702" pitchFamily="82" charset="0"/>
              </a:rPr>
              <a:t>After that command the video will be hidden behind the image. If I want to open the video I can open the image using 7zip file manager and see it.</a:t>
            </a:r>
          </a:p>
        </p:txBody>
      </p:sp>
    </p:spTree>
    <p:extLst>
      <p:ext uri="{BB962C8B-B14F-4D97-AF65-F5344CB8AC3E}">
        <p14:creationId xmlns:p14="http://schemas.microsoft.com/office/powerpoint/2010/main" val="14719435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FB11A-B729-44D6-84E1-8C3CC5B1D293}"/>
              </a:ext>
            </a:extLst>
          </p:cNvPr>
          <p:cNvSpPr>
            <a:spLocks noGrp="1"/>
          </p:cNvSpPr>
          <p:nvPr>
            <p:ph type="title"/>
          </p:nvPr>
        </p:nvSpPr>
        <p:spPr>
          <a:xfrm>
            <a:off x="1069848" y="484632"/>
            <a:ext cx="10058400" cy="1445768"/>
          </a:xfrm>
        </p:spPr>
        <p:txBody>
          <a:bodyPr/>
          <a:lstStyle/>
          <a:p>
            <a:pPr algn="ctr"/>
            <a:r>
              <a:rPr lang="en-US" dirty="0">
                <a:solidFill>
                  <a:schemeClr val="bg1"/>
                </a:solidFill>
              </a:rPr>
              <a:t>Proof(screenshot of the command</a:t>
            </a:r>
            <a:r>
              <a:rPr lang="en-US" dirty="0"/>
              <a:t>)</a:t>
            </a:r>
            <a:endParaRPr lang="en-IN" dirty="0"/>
          </a:p>
        </p:txBody>
      </p:sp>
      <p:pic>
        <p:nvPicPr>
          <p:cNvPr id="5" name="Content Placeholder 4">
            <a:extLst>
              <a:ext uri="{FF2B5EF4-FFF2-40B4-BE49-F238E27FC236}">
                <a16:creationId xmlns:a16="http://schemas.microsoft.com/office/drawing/2014/main" id="{27741200-4BFA-4ABC-BEEC-1AB8DA2C5FCC}"/>
              </a:ext>
            </a:extLst>
          </p:cNvPr>
          <p:cNvPicPr>
            <a:picLocks noGrp="1" noChangeAspect="1"/>
          </p:cNvPicPr>
          <p:nvPr>
            <p:ph idx="1"/>
          </p:nvPr>
        </p:nvPicPr>
        <p:blipFill>
          <a:blip r:embed="rId4"/>
          <a:stretch>
            <a:fillRect/>
          </a:stretch>
        </p:blipFill>
        <p:spPr>
          <a:xfrm>
            <a:off x="1241425" y="1930400"/>
            <a:ext cx="9715500" cy="3830637"/>
          </a:xfrm>
        </p:spPr>
      </p:pic>
    </p:spTree>
    <p:extLst>
      <p:ext uri="{BB962C8B-B14F-4D97-AF65-F5344CB8AC3E}">
        <p14:creationId xmlns:p14="http://schemas.microsoft.com/office/powerpoint/2010/main" val="3736269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0000" b="-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195D7-7DAE-483B-A7E0-E31B07C2A1CB}"/>
              </a:ext>
            </a:extLst>
          </p:cNvPr>
          <p:cNvSpPr>
            <a:spLocks noGrp="1"/>
          </p:cNvSpPr>
          <p:nvPr>
            <p:ph type="title"/>
          </p:nvPr>
        </p:nvSpPr>
        <p:spPr>
          <a:xfrm>
            <a:off x="4715764" y="3989832"/>
            <a:ext cx="2760472" cy="907288"/>
          </a:xfrm>
          <a:gradFill>
            <a:gsLst>
              <a:gs pos="0">
                <a:srgbClr val="3366FF"/>
              </a:gs>
              <a:gs pos="74000">
                <a:srgbClr val="00B0F0"/>
              </a:gs>
              <a:gs pos="64000">
                <a:srgbClr val="00B0F0"/>
              </a:gs>
              <a:gs pos="100000">
                <a:schemeClr val="accent1">
                  <a:lumMod val="30000"/>
                  <a:lumOff val="70000"/>
                </a:schemeClr>
              </a:gs>
            </a:gsLst>
            <a:lin ang="2700000" scaled="1"/>
          </a:gradFill>
        </p:spPr>
        <p:txBody>
          <a:bodyPr>
            <a:normAutofit fontScale="90000"/>
          </a:bodyPr>
          <a:lstStyle/>
          <a:p>
            <a:pPr algn="ctr"/>
            <a:r>
              <a:rPr lang="en-US" sz="6600" dirty="0">
                <a:solidFill>
                  <a:schemeClr val="bg1"/>
                </a:solidFill>
              </a:rPr>
              <a:t>THE END</a:t>
            </a:r>
            <a:endParaRPr lang="en-IN" sz="6600" dirty="0">
              <a:solidFill>
                <a:schemeClr val="bg1"/>
              </a:solidFill>
            </a:endParaRPr>
          </a:p>
        </p:txBody>
      </p:sp>
      <p:sp>
        <p:nvSpPr>
          <p:cNvPr id="7" name="Content Placeholder 6">
            <a:extLst>
              <a:ext uri="{FF2B5EF4-FFF2-40B4-BE49-F238E27FC236}">
                <a16:creationId xmlns:a16="http://schemas.microsoft.com/office/drawing/2014/main" id="{A7F19DD5-3496-47A1-B840-70B09DFF639A}"/>
              </a:ext>
            </a:extLst>
          </p:cNvPr>
          <p:cNvSpPr>
            <a:spLocks noGrp="1"/>
          </p:cNvSpPr>
          <p:nvPr>
            <p:ph idx="1"/>
          </p:nvPr>
        </p:nvSpPr>
        <p:spPr>
          <a:xfrm>
            <a:off x="4493768" y="5159248"/>
            <a:ext cx="3846068" cy="652272"/>
          </a:xfrm>
          <a:noFill/>
        </p:spPr>
        <p:txBody>
          <a:bodyPr>
            <a:normAutofit lnSpcReduction="10000"/>
          </a:bodyPr>
          <a:lstStyle/>
          <a:p>
            <a:pPr marL="0" indent="0">
              <a:buNone/>
            </a:pPr>
            <a:r>
              <a:rPr lang="en-US" sz="4400" dirty="0">
                <a:solidFill>
                  <a:schemeClr val="bg1"/>
                </a:solidFill>
                <a:latin typeface="Algerian" panose="04020705040A02060702" pitchFamily="82" charset="0"/>
              </a:rPr>
              <a:t>THANK YOU</a:t>
            </a:r>
            <a:endParaRPr lang="en-IN" sz="4400" dirty="0">
              <a:solidFill>
                <a:schemeClr val="bg1"/>
              </a:solidFill>
              <a:latin typeface="Algerian" panose="04020705040A02060702" pitchFamily="82" charset="0"/>
            </a:endParaRPr>
          </a:p>
        </p:txBody>
      </p:sp>
    </p:spTree>
    <p:extLst>
      <p:ext uri="{BB962C8B-B14F-4D97-AF65-F5344CB8AC3E}">
        <p14:creationId xmlns:p14="http://schemas.microsoft.com/office/powerpoint/2010/main" val="1172707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1000"/>
                                        <p:tgtEl>
                                          <p:spTgt spid="7">
                                            <p:txEl>
                                              <p:pRg st="0" end="0"/>
                                            </p:txEl>
                                          </p:spTgt>
                                        </p:tgtEl>
                                      </p:cBhvr>
                                    </p:animEffect>
                                    <p:anim calcmode="lin" valueType="num">
                                      <p:cBhvr>
                                        <p:cTn id="13"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08A14-5FA8-4773-8CA7-58866879419B}"/>
              </a:ext>
            </a:extLst>
          </p:cNvPr>
          <p:cNvSpPr>
            <a:spLocks noGrp="1"/>
          </p:cNvSpPr>
          <p:nvPr>
            <p:ph type="title"/>
          </p:nvPr>
        </p:nvSpPr>
        <p:spPr>
          <a:xfrm>
            <a:off x="500888" y="359156"/>
            <a:ext cx="10058400" cy="880364"/>
          </a:xfrm>
        </p:spPr>
        <p:txBody>
          <a:bodyPr>
            <a:normAutofit/>
          </a:bodyPr>
          <a:lstStyle/>
          <a:p>
            <a:r>
              <a:rPr lang="en-US" dirty="0"/>
              <a:t>Vulnerability Statistics</a:t>
            </a:r>
            <a:endParaRPr lang="en-IN" dirty="0"/>
          </a:p>
        </p:txBody>
      </p:sp>
      <p:graphicFrame>
        <p:nvGraphicFramePr>
          <p:cNvPr id="6" name="Table 6">
            <a:extLst>
              <a:ext uri="{FF2B5EF4-FFF2-40B4-BE49-F238E27FC236}">
                <a16:creationId xmlns:a16="http://schemas.microsoft.com/office/drawing/2014/main" id="{1040AB94-E03E-428F-9267-3E1E10E19218}"/>
              </a:ext>
            </a:extLst>
          </p:cNvPr>
          <p:cNvGraphicFramePr>
            <a:graphicFrameLocks noGrp="1"/>
          </p:cNvGraphicFramePr>
          <p:nvPr>
            <p:ph sz="half" idx="1"/>
            <p:extLst>
              <p:ext uri="{D42A27DB-BD31-4B8C-83A1-F6EECF244321}">
                <p14:modId xmlns:p14="http://schemas.microsoft.com/office/powerpoint/2010/main" val="2436786010"/>
              </p:ext>
            </p:extLst>
          </p:nvPr>
        </p:nvGraphicFramePr>
        <p:xfrm>
          <a:off x="629920" y="2193925"/>
          <a:ext cx="5194618" cy="1854200"/>
        </p:xfrm>
        <a:graphic>
          <a:graphicData uri="http://schemas.openxmlformats.org/drawingml/2006/table">
            <a:tbl>
              <a:tblPr firstRow="1" bandRow="1">
                <a:tableStyleId>{5C22544A-7EE6-4342-B048-85BDC9FD1C3A}</a:tableStyleId>
              </a:tblPr>
              <a:tblGrid>
                <a:gridCol w="2296160">
                  <a:extLst>
                    <a:ext uri="{9D8B030D-6E8A-4147-A177-3AD203B41FA5}">
                      <a16:colId xmlns:a16="http://schemas.microsoft.com/office/drawing/2014/main" val="1040316176"/>
                    </a:ext>
                  </a:extLst>
                </a:gridCol>
                <a:gridCol w="2898458">
                  <a:extLst>
                    <a:ext uri="{9D8B030D-6E8A-4147-A177-3AD203B41FA5}">
                      <a16:colId xmlns:a16="http://schemas.microsoft.com/office/drawing/2014/main" val="3156260913"/>
                    </a:ext>
                  </a:extLst>
                </a:gridCol>
              </a:tblGrid>
              <a:tr h="370840">
                <a:tc>
                  <a:txBody>
                    <a:bodyPr/>
                    <a:lstStyle/>
                    <a:p>
                      <a:pPr algn="ctr"/>
                      <a:r>
                        <a:rPr lang="en-US" dirty="0"/>
                        <a:t>Type of Risk</a:t>
                      </a:r>
                      <a:endParaRPr lang="en-IN" dirty="0"/>
                    </a:p>
                  </a:txBody>
                  <a:tcPr/>
                </a:tc>
                <a:tc>
                  <a:txBody>
                    <a:bodyPr/>
                    <a:lstStyle/>
                    <a:p>
                      <a:pPr algn="ctr"/>
                      <a:r>
                        <a:rPr lang="en-US" dirty="0"/>
                        <a:t>No. of Vulnerabilities</a:t>
                      </a:r>
                      <a:endParaRPr lang="en-IN" dirty="0"/>
                    </a:p>
                  </a:txBody>
                  <a:tcPr/>
                </a:tc>
                <a:extLst>
                  <a:ext uri="{0D108BD9-81ED-4DB2-BD59-A6C34878D82A}">
                    <a16:rowId xmlns:a16="http://schemas.microsoft.com/office/drawing/2014/main" val="3371275190"/>
                  </a:ext>
                </a:extLst>
              </a:tr>
              <a:tr h="370840">
                <a:tc>
                  <a:txBody>
                    <a:bodyPr/>
                    <a:lstStyle/>
                    <a:p>
                      <a:pPr algn="ctr"/>
                      <a:r>
                        <a:rPr lang="en-US" dirty="0"/>
                        <a:t>Critical</a:t>
                      </a:r>
                      <a:endParaRPr lang="en-IN" dirty="0"/>
                    </a:p>
                  </a:txBody>
                  <a:tcPr>
                    <a:solidFill>
                      <a:schemeClr val="accent1"/>
                    </a:solidFill>
                  </a:tcPr>
                </a:tc>
                <a:tc>
                  <a:txBody>
                    <a:bodyPr/>
                    <a:lstStyle/>
                    <a:p>
                      <a:pPr algn="ctr"/>
                      <a:r>
                        <a:rPr lang="en-US" dirty="0"/>
                        <a:t>2</a:t>
                      </a:r>
                      <a:endParaRPr lang="en-IN" dirty="0"/>
                    </a:p>
                  </a:txBody>
                  <a:tcPr/>
                </a:tc>
                <a:extLst>
                  <a:ext uri="{0D108BD9-81ED-4DB2-BD59-A6C34878D82A}">
                    <a16:rowId xmlns:a16="http://schemas.microsoft.com/office/drawing/2014/main" val="4152222923"/>
                  </a:ext>
                </a:extLst>
              </a:tr>
              <a:tr h="370840">
                <a:tc>
                  <a:txBody>
                    <a:bodyPr/>
                    <a:lstStyle/>
                    <a:p>
                      <a:pPr algn="ctr"/>
                      <a:r>
                        <a:rPr lang="en-US" dirty="0"/>
                        <a:t>High</a:t>
                      </a:r>
                      <a:endParaRPr lang="en-IN" dirty="0"/>
                    </a:p>
                  </a:txBody>
                  <a:tcPr>
                    <a:solidFill>
                      <a:srgbClr val="FF6600"/>
                    </a:solidFill>
                  </a:tcPr>
                </a:tc>
                <a:tc>
                  <a:txBody>
                    <a:bodyPr/>
                    <a:lstStyle/>
                    <a:p>
                      <a:pPr algn="ctr"/>
                      <a:r>
                        <a:rPr lang="en-US" dirty="0"/>
                        <a:t>13</a:t>
                      </a:r>
                      <a:endParaRPr lang="en-IN" dirty="0"/>
                    </a:p>
                  </a:txBody>
                  <a:tcPr/>
                </a:tc>
                <a:extLst>
                  <a:ext uri="{0D108BD9-81ED-4DB2-BD59-A6C34878D82A}">
                    <a16:rowId xmlns:a16="http://schemas.microsoft.com/office/drawing/2014/main" val="3170045226"/>
                  </a:ext>
                </a:extLst>
              </a:tr>
              <a:tr h="370840">
                <a:tc>
                  <a:txBody>
                    <a:bodyPr/>
                    <a:lstStyle/>
                    <a:p>
                      <a:pPr algn="ctr"/>
                      <a:r>
                        <a:rPr lang="en-US" dirty="0"/>
                        <a:t>Medium</a:t>
                      </a:r>
                      <a:endParaRPr lang="en-IN" dirty="0"/>
                    </a:p>
                  </a:txBody>
                  <a:tcPr>
                    <a:solidFill>
                      <a:srgbClr val="FFFF00"/>
                    </a:solidFill>
                  </a:tcPr>
                </a:tc>
                <a:tc>
                  <a:txBody>
                    <a:bodyPr/>
                    <a:lstStyle/>
                    <a:p>
                      <a:pPr algn="ctr"/>
                      <a:r>
                        <a:rPr lang="en-US" dirty="0"/>
                        <a:t>15</a:t>
                      </a:r>
                      <a:endParaRPr lang="en-IN" dirty="0"/>
                    </a:p>
                  </a:txBody>
                  <a:tcPr/>
                </a:tc>
                <a:extLst>
                  <a:ext uri="{0D108BD9-81ED-4DB2-BD59-A6C34878D82A}">
                    <a16:rowId xmlns:a16="http://schemas.microsoft.com/office/drawing/2014/main" val="3367734565"/>
                  </a:ext>
                </a:extLst>
              </a:tr>
              <a:tr h="370840">
                <a:tc>
                  <a:txBody>
                    <a:bodyPr/>
                    <a:lstStyle/>
                    <a:p>
                      <a:pPr algn="ctr"/>
                      <a:r>
                        <a:rPr lang="en-US" dirty="0"/>
                        <a:t>Low</a:t>
                      </a:r>
                      <a:endParaRPr lang="en-IN" dirty="0"/>
                    </a:p>
                  </a:txBody>
                  <a:tcPr>
                    <a:solidFill>
                      <a:srgbClr val="00B050"/>
                    </a:solidFill>
                  </a:tcPr>
                </a:tc>
                <a:tc>
                  <a:txBody>
                    <a:bodyPr/>
                    <a:lstStyle/>
                    <a:p>
                      <a:pPr algn="ctr"/>
                      <a:r>
                        <a:rPr lang="en-US" dirty="0"/>
                        <a:t>1</a:t>
                      </a:r>
                      <a:endParaRPr lang="en-IN" dirty="0"/>
                    </a:p>
                  </a:txBody>
                  <a:tcPr/>
                </a:tc>
                <a:extLst>
                  <a:ext uri="{0D108BD9-81ED-4DB2-BD59-A6C34878D82A}">
                    <a16:rowId xmlns:a16="http://schemas.microsoft.com/office/drawing/2014/main" val="3658088819"/>
                  </a:ext>
                </a:extLst>
              </a:tr>
            </a:tbl>
          </a:graphicData>
        </a:graphic>
      </p:graphicFrame>
      <p:graphicFrame>
        <p:nvGraphicFramePr>
          <p:cNvPr id="35" name="Content Placeholder 34">
            <a:extLst>
              <a:ext uri="{FF2B5EF4-FFF2-40B4-BE49-F238E27FC236}">
                <a16:creationId xmlns:a16="http://schemas.microsoft.com/office/drawing/2014/main" id="{ECA37B46-FB80-4384-8824-CAA1FC6919E7}"/>
              </a:ext>
            </a:extLst>
          </p:cNvPr>
          <p:cNvGraphicFramePr>
            <a:graphicFrameLocks noGrp="1"/>
          </p:cNvGraphicFramePr>
          <p:nvPr>
            <p:ph sz="half" idx="2"/>
            <p:extLst>
              <p:ext uri="{D42A27DB-BD31-4B8C-83A1-F6EECF244321}">
                <p14:modId xmlns:p14="http://schemas.microsoft.com/office/powerpoint/2010/main" val="1827953682"/>
              </p:ext>
            </p:extLst>
          </p:nvPr>
        </p:nvGraphicFramePr>
        <p:xfrm>
          <a:off x="6364288" y="2193925"/>
          <a:ext cx="4754562" cy="3978275"/>
        </p:xfrm>
        <a:graphic>
          <a:graphicData uri="http://schemas.openxmlformats.org/drawingml/2006/chart">
            <c:chart xmlns:c="http://schemas.openxmlformats.org/drawingml/2006/chart" xmlns:r="http://schemas.openxmlformats.org/officeDocument/2006/relationships" r:id="rId2"/>
          </a:graphicData>
        </a:graphic>
      </p:graphicFrame>
      <p:cxnSp>
        <p:nvCxnSpPr>
          <p:cNvPr id="37" name="Straight Connector 36">
            <a:extLst>
              <a:ext uri="{FF2B5EF4-FFF2-40B4-BE49-F238E27FC236}">
                <a16:creationId xmlns:a16="http://schemas.microsoft.com/office/drawing/2014/main" id="{96B92092-AC85-4324-B426-CC807E475032}"/>
              </a:ext>
            </a:extLst>
          </p:cNvPr>
          <p:cNvCxnSpPr/>
          <p:nvPr/>
        </p:nvCxnSpPr>
        <p:spPr>
          <a:xfrm>
            <a:off x="500888" y="1239520"/>
            <a:ext cx="6931270"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430136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1261</TotalTime>
  <Words>4870</Words>
  <Application>Microsoft Office PowerPoint</Application>
  <PresentationFormat>Widescreen</PresentationFormat>
  <Paragraphs>480</Paragraphs>
  <Slides>84</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84</vt:i4>
      </vt:variant>
    </vt:vector>
  </HeadingPairs>
  <TitlesOfParts>
    <vt:vector size="92" baseType="lpstr">
      <vt:lpstr>Algerian</vt:lpstr>
      <vt:lpstr>Calibri</vt:lpstr>
      <vt:lpstr>Helvetica Neue</vt:lpstr>
      <vt:lpstr>Rockwell</vt:lpstr>
      <vt:lpstr>Rockwell Condensed</vt:lpstr>
      <vt:lpstr>Times New Roman</vt:lpstr>
      <vt:lpstr>Wingdings</vt:lpstr>
      <vt:lpstr>Wood Type</vt:lpstr>
      <vt:lpstr>Cyber Security Major Project</vt:lpstr>
      <vt:lpstr>PROJECT DETAIls</vt:lpstr>
      <vt:lpstr>Website security  testing Report</vt:lpstr>
      <vt:lpstr>Report Details</vt:lpstr>
      <vt:lpstr>Contents </vt:lpstr>
      <vt:lpstr>Brief Summary of the assessment</vt:lpstr>
      <vt:lpstr>Security testing - overview</vt:lpstr>
      <vt:lpstr>Risk DEFINITION</vt:lpstr>
      <vt:lpstr>Vulnerability Statistics</vt:lpstr>
      <vt:lpstr>Detailed Description of the Observations</vt:lpstr>
      <vt:lpstr> 1) PHP Unsupported Version Detection </vt:lpstr>
      <vt:lpstr>Proof of vulnerability detection</vt:lpstr>
      <vt:lpstr>  2) PHP &lt; 5.2.1 Multiple Vulnerabilities  </vt:lpstr>
      <vt:lpstr>Proof of vulnerability detection</vt:lpstr>
      <vt:lpstr>  3) PHP &lt; 5.2.11 Multiple Vulnerabilities  </vt:lpstr>
      <vt:lpstr>Proof of vulnerability detection</vt:lpstr>
      <vt:lpstr>  4) PHP &lt; 5.2.3 Multiple Vulnerabilities  </vt:lpstr>
      <vt:lpstr>Proof of vulnerability detection</vt:lpstr>
      <vt:lpstr>  5) PHP &lt; 5.2.6 Multiple Vulnerabilities  </vt:lpstr>
      <vt:lpstr>Proof of vulnerability detection</vt:lpstr>
      <vt:lpstr>  6) PHP &lt; 5.2.8 Multiple Vulnerabilities  </vt:lpstr>
      <vt:lpstr>Proof of vulnerability detection</vt:lpstr>
      <vt:lpstr>  7) PHP &lt; 5.3.12/5.4.2 cgi query string code execution   </vt:lpstr>
      <vt:lpstr>Proof of vulnerability detection</vt:lpstr>
      <vt:lpstr>  8) PHP &lt; 5.3.9 multiple vulnerabilities   </vt:lpstr>
      <vt:lpstr>  8) PHP &lt; 5.3.9 Multiple Vulnerabilities  </vt:lpstr>
      <vt:lpstr>  9) PHP &lt; 7.3.24 Multiple vulnerabilities  </vt:lpstr>
      <vt:lpstr>Proof of vulnerability detection</vt:lpstr>
      <vt:lpstr>  10) PHP 5x&lt; 5.2 Multiple vulnerabilities  </vt:lpstr>
      <vt:lpstr>Proof of vulnerability detection</vt:lpstr>
      <vt:lpstr>  11) PHP 5x&lt; 5.2.2 Multiple vulnerabilities  </vt:lpstr>
      <vt:lpstr>Proof of vulnerability detection</vt:lpstr>
      <vt:lpstr>  12) PHP &lt; 5.2.10 Multiple vulnerabilities  </vt:lpstr>
      <vt:lpstr>Proof of vulnerability detection</vt:lpstr>
      <vt:lpstr>  13) PHP &lt; 5.2.12 Multiple vulnerabilities  </vt:lpstr>
      <vt:lpstr>Proof of vulnerability detection</vt:lpstr>
      <vt:lpstr>  14) PHP &lt; 5.2.4 Multiple vulnerabilities  </vt:lpstr>
      <vt:lpstr>Proof of vulnerability detection</vt:lpstr>
      <vt:lpstr>  15) PHP &lt; 5.2.5 Multiple vulnerabilities  </vt:lpstr>
      <vt:lpstr>Proof of vulnerability detection</vt:lpstr>
      <vt:lpstr>  16) PHP &lt; 5.2.9 Multiple vulnerabilities  </vt:lpstr>
      <vt:lpstr>Proof of vulnerability detection</vt:lpstr>
      <vt:lpstr>  17) PHP &lt; 5.3.11 Multiple vulnerabilities  </vt:lpstr>
      <vt:lpstr>Proof of vulnerability detection</vt:lpstr>
      <vt:lpstr>  18) PHP &lt; 5.3.2/5.2.13 Multiple vulnerabilities  </vt:lpstr>
      <vt:lpstr>Proof of vulnerability detection</vt:lpstr>
      <vt:lpstr>   19) PHP PHP_RSHUTDOWN_FUNCTION Security Bypass   </vt:lpstr>
      <vt:lpstr>Proof of vulnerability detection</vt:lpstr>
      <vt:lpstr>   20) WEB SERVER info.php/phpinfo.php detection   </vt:lpstr>
      <vt:lpstr>Proof of vulnerability detection</vt:lpstr>
      <vt:lpstr>   21) CGI GENERIC SQL Injection   </vt:lpstr>
      <vt:lpstr>Proof of vulnerability detection</vt:lpstr>
      <vt:lpstr>   22) CGI GENERIC SQL Injection(2nd pass)   </vt:lpstr>
      <vt:lpstr>Proof of vulnerability detection</vt:lpstr>
      <vt:lpstr>   23) browsable web directories    </vt:lpstr>
      <vt:lpstr>Proof of vulnerability detection</vt:lpstr>
      <vt:lpstr>   24) Cgi generic cookie injection scripting    </vt:lpstr>
      <vt:lpstr>Proof of vulnerability detection</vt:lpstr>
      <vt:lpstr>   25) Cgi generic Html injections (Quick test)    </vt:lpstr>
      <vt:lpstr>Proof of vulnerability detection</vt:lpstr>
      <vt:lpstr>   26) Cgi generic xss (Quick test)    </vt:lpstr>
      <vt:lpstr>Proof of vulnerability detection</vt:lpstr>
      <vt:lpstr>   27) WEB application potentially vulnerable to clickjacking   </vt:lpstr>
      <vt:lpstr>Proof of vulnerability detection</vt:lpstr>
      <vt:lpstr>   28) WEB application SQL Backend identification   </vt:lpstr>
      <vt:lpstr>Proof of vulnerability detection</vt:lpstr>
      <vt:lpstr>   29) web server transmits cleartext credentials   </vt:lpstr>
      <vt:lpstr>Proof of vulnerability detection</vt:lpstr>
      <vt:lpstr>Thank you</vt:lpstr>
      <vt:lpstr>Infrastructure security testing report</vt:lpstr>
      <vt:lpstr>Report Details</vt:lpstr>
      <vt:lpstr> Brief Summary of the assessment </vt:lpstr>
      <vt:lpstr>Security testing - overview</vt:lpstr>
      <vt:lpstr>Proof that there were no vulnerabilities in the host system</vt:lpstr>
      <vt:lpstr>PowerPoint Presentation</vt:lpstr>
      <vt:lpstr>Finding the password of the zip file and then to crack the hashes hidden in it </vt:lpstr>
      <vt:lpstr>Process</vt:lpstr>
      <vt:lpstr>Proof(screenshot of the password)</vt:lpstr>
      <vt:lpstr>Process </vt:lpstr>
      <vt:lpstr>Proof(screenshot of cracked hashes)</vt:lpstr>
      <vt:lpstr>Way to hide a video behind an image and running it</vt:lpstr>
      <vt:lpstr>Process </vt:lpstr>
      <vt:lpstr>Proof(screenshot of the command)</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 Security Major Project</dc:title>
  <dc:creator>Parigi Indivar</dc:creator>
  <cp:lastModifiedBy>Parigi Indivar</cp:lastModifiedBy>
  <cp:revision>90</cp:revision>
  <dcterms:created xsi:type="dcterms:W3CDTF">2021-05-24T09:34:04Z</dcterms:created>
  <dcterms:modified xsi:type="dcterms:W3CDTF">2022-11-27T06:15:30Z</dcterms:modified>
</cp:coreProperties>
</file>